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71" r:id="rId3"/>
    <p:sldId id="272" r:id="rId4"/>
    <p:sldId id="290" r:id="rId5"/>
    <p:sldId id="294" r:id="rId6"/>
    <p:sldId id="279" r:id="rId7"/>
    <p:sldId id="293" r:id="rId8"/>
    <p:sldId id="283" r:id="rId9"/>
    <p:sldId id="292" r:id="rId10"/>
    <p:sldId id="284" r:id="rId11"/>
    <p:sldId id="285" r:id="rId12"/>
    <p:sldId id="281" r:id="rId13"/>
    <p:sldId id="287" r:id="rId14"/>
    <p:sldId id="29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B48"/>
    <a:srgbClr val="005587"/>
    <a:srgbClr val="F6AF3D"/>
    <a:srgbClr val="0084AD"/>
    <a:srgbClr val="000080"/>
    <a:srgbClr val="008080"/>
    <a:srgbClr val="C00000"/>
    <a:srgbClr val="3B735C"/>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5" autoAdjust="0"/>
  </p:normalViewPr>
  <p:slideViewPr>
    <p:cSldViewPr snapToGrid="0">
      <p:cViewPr>
        <p:scale>
          <a:sx n="80" d="100"/>
          <a:sy n="80" d="100"/>
        </p:scale>
        <p:origin x="68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01DAF-D7C7-4373-822D-E3B0FD06B3D3}" type="datetimeFigureOut">
              <a:rPr lang="en-PH" smtClean="0"/>
              <a:t>3/16/2025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9AB64-7501-4346-91A0-9CEA0E681720}" type="slidenum">
              <a:rPr lang="en-PH" smtClean="0"/>
              <a:t>‹#›</a:t>
            </a:fld>
            <a:endParaRPr lang="en-PH"/>
          </a:p>
        </p:txBody>
      </p:sp>
    </p:spTree>
    <p:extLst>
      <p:ext uri="{BB962C8B-B14F-4D97-AF65-F5344CB8AC3E}">
        <p14:creationId xmlns:p14="http://schemas.microsoft.com/office/powerpoint/2010/main" val="1048837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C5F9AB64-7501-4346-91A0-9CEA0E681720}" type="slidenum">
              <a:rPr lang="en-PH" smtClean="0"/>
              <a:t>11</a:t>
            </a:fld>
            <a:endParaRPr lang="en-PH"/>
          </a:p>
        </p:txBody>
      </p:sp>
    </p:spTree>
    <p:extLst>
      <p:ext uri="{BB962C8B-B14F-4D97-AF65-F5344CB8AC3E}">
        <p14:creationId xmlns:p14="http://schemas.microsoft.com/office/powerpoint/2010/main" val="2368525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825CD-06AD-671F-C50E-5DEDFA72A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CEBB8-8284-1559-65D6-C71D14326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F6646-D039-C8B9-419B-F430E574C61E}"/>
              </a:ext>
            </a:extLst>
          </p:cNvPr>
          <p:cNvSpPr>
            <a:spLocks noGrp="1"/>
          </p:cNvSpPr>
          <p:nvPr>
            <p:ph type="body" idx="1"/>
          </p:nvPr>
        </p:nvSpPr>
        <p:spPr/>
        <p:txBody>
          <a:bodyPr/>
          <a:lstStyle/>
          <a:p>
            <a:pPr>
              <a:buNone/>
            </a:pPr>
            <a:r>
              <a:rPr lang="en-US" b="1" dirty="0"/>
              <a:t>Multiple Linear Regression Model Results:</a:t>
            </a:r>
          </a:p>
          <a:p>
            <a:pPr>
              <a:buNone/>
            </a:pPr>
            <a:r>
              <a:rPr lang="en-US" b="1" dirty="0"/>
              <a:t>Training Data: Mean Squared Error (MSE)</a:t>
            </a:r>
            <a:r>
              <a:rPr lang="en-US" dirty="0"/>
              <a:t>: 184.91 (relatively high), </a:t>
            </a:r>
            <a:r>
              <a:rPr lang="en-US" b="1" dirty="0"/>
              <a:t>R-squared</a:t>
            </a:r>
            <a:r>
              <a:rPr lang="en-US" dirty="0"/>
              <a:t>: 0.0092 (very low), </a:t>
            </a:r>
            <a:r>
              <a:rPr lang="en-US" b="1" dirty="0"/>
              <a:t>RMSLE</a:t>
            </a:r>
            <a:r>
              <a:rPr lang="en-US" dirty="0"/>
              <a:t>: 0.4714 (moderately low)</a:t>
            </a:r>
          </a:p>
          <a:p>
            <a:pPr>
              <a:buNone/>
            </a:pPr>
            <a:r>
              <a:rPr lang="en-US" b="1" dirty="0"/>
              <a:t>Testing Data: Mean Squared Error (MSE)</a:t>
            </a:r>
            <a:r>
              <a:rPr lang="en-US" dirty="0"/>
              <a:t>: 185.30 (slightly higher than training data), </a:t>
            </a:r>
            <a:r>
              <a:rPr lang="en-US" b="1" dirty="0"/>
              <a:t>R-squared</a:t>
            </a:r>
            <a:r>
              <a:rPr lang="en-US" dirty="0"/>
              <a:t>: 0.0088 (almost identical to training data, still very low), </a:t>
            </a:r>
            <a:r>
              <a:rPr lang="en-US" b="1" dirty="0"/>
              <a:t>RMSLE</a:t>
            </a:r>
            <a:r>
              <a:rPr lang="en-US" dirty="0"/>
              <a:t>: 0.4725 (similar to training data)</a:t>
            </a:r>
          </a:p>
          <a:p>
            <a:pPr>
              <a:buNone/>
            </a:pPr>
            <a:r>
              <a:rPr lang="en-US" b="1" dirty="0"/>
              <a:t>Insights:</a:t>
            </a:r>
          </a:p>
          <a:p>
            <a:pPr>
              <a:buFont typeface="+mj-lt"/>
              <a:buAutoNum type="arabicPeriod"/>
            </a:pPr>
            <a:r>
              <a:rPr lang="en-US" b="1" dirty="0"/>
              <a:t>Poor Fit (Low R-squared)</a:t>
            </a:r>
            <a:r>
              <a:rPr lang="en-US" dirty="0"/>
              <a:t>: The </a:t>
            </a:r>
            <a:r>
              <a:rPr lang="en-US" b="1" dirty="0"/>
              <a:t>R-squared value of 0.009</a:t>
            </a:r>
            <a:r>
              <a:rPr lang="en-US" dirty="0"/>
              <a:t> (for both training and testing) indicates that the model is </a:t>
            </a:r>
            <a:r>
              <a:rPr lang="en-US" b="1" dirty="0"/>
              <a:t>not capturing the relationship</a:t>
            </a:r>
            <a:r>
              <a:rPr lang="en-US" dirty="0"/>
              <a:t> between the features and the target variable well at all. Essentially, this means that the model explains only about </a:t>
            </a:r>
            <a:r>
              <a:rPr lang="en-US" b="1" dirty="0"/>
              <a:t>0.92% of the variance</a:t>
            </a:r>
            <a:r>
              <a:rPr lang="en-US" dirty="0"/>
              <a:t> in the target variable, which is very poor for a linear regression model. An R-squared value so close to </a:t>
            </a:r>
            <a:r>
              <a:rPr lang="en-US" b="1" dirty="0"/>
              <a:t>0</a:t>
            </a:r>
            <a:r>
              <a:rPr lang="en-US" dirty="0"/>
              <a:t> suggests that the features might not be strongly related to the target, or the model is underfitting, which occurs when the model is too simple for the complexity of the data.</a:t>
            </a:r>
          </a:p>
          <a:p>
            <a:pPr>
              <a:buFont typeface="+mj-lt"/>
              <a:buAutoNum type="arabicPeriod"/>
            </a:pPr>
            <a:r>
              <a:rPr lang="en-US" b="1" dirty="0"/>
              <a:t>High MSE</a:t>
            </a:r>
            <a:r>
              <a:rPr lang="en-US" dirty="0"/>
              <a:t>: Both the </a:t>
            </a:r>
            <a:r>
              <a:rPr lang="en-US" b="1" dirty="0"/>
              <a:t>training and testing MSE</a:t>
            </a:r>
            <a:r>
              <a:rPr lang="en-US" dirty="0"/>
              <a:t> are relatively high (around 185), which further suggests that the model is not making accurate predictions. The small difference between training and testing MSE (</a:t>
            </a:r>
            <a:r>
              <a:rPr lang="en-US" b="1" dirty="0"/>
              <a:t>185.30</a:t>
            </a:r>
            <a:r>
              <a:rPr lang="en-US" dirty="0"/>
              <a:t> vs </a:t>
            </a:r>
            <a:r>
              <a:rPr lang="en-US" b="1" dirty="0"/>
              <a:t>184.91</a:t>
            </a:r>
            <a:r>
              <a:rPr lang="en-US" dirty="0"/>
              <a:t>) indicates that the model is not significantly overfitting or underfitting but is consistently poor across both sets. This implies that the model isn't capturing patterns effectively on either set.</a:t>
            </a:r>
          </a:p>
          <a:p>
            <a:pPr>
              <a:buFont typeface="+mj-lt"/>
              <a:buAutoNum type="arabicPeriod"/>
            </a:pPr>
            <a:r>
              <a:rPr lang="en-US" b="1" dirty="0"/>
              <a:t>Similar RMSLE (Training vs Testing)</a:t>
            </a:r>
            <a:r>
              <a:rPr lang="en-US" dirty="0"/>
              <a:t>: The </a:t>
            </a:r>
            <a:r>
              <a:rPr lang="en-US" b="1" dirty="0"/>
              <a:t>RMSLE</a:t>
            </a:r>
            <a:r>
              <a:rPr lang="en-US" dirty="0"/>
              <a:t> value is very close between training and testing sets, which indicates that the model's performance is similarly poor across both sets. While the RMSLE is moderate, it suggests that there are significant discrepancies in predictions even on a logarithmic scale, meaning the model isn't effectively predicting smaller values relative to the actual data.</a:t>
            </a:r>
          </a:p>
          <a:p>
            <a:pPr>
              <a:buNone/>
            </a:pPr>
            <a:r>
              <a:rPr lang="en-US" b="1" dirty="0"/>
              <a:t>Conclusion: </a:t>
            </a:r>
            <a:r>
              <a:rPr lang="en-US" dirty="0"/>
              <a:t>The linear regression model is not performing well on both the training and testing datasets, indicating underfitting. To improve performance, you should try more complex models, feature engineering, or regularized regression techniques, and examine the data for any issues.</a:t>
            </a:r>
            <a:endParaRPr lang="en-US" b="1" dirty="0"/>
          </a:p>
          <a:p>
            <a:pPr>
              <a:buNone/>
            </a:pPr>
            <a:endParaRPr lang="en-US" b="1" dirty="0"/>
          </a:p>
          <a:p>
            <a:pPr>
              <a:buNone/>
            </a:pPr>
            <a:r>
              <a:rPr lang="en-US" b="1" dirty="0"/>
              <a:t>Decision Tree Model Results:</a:t>
            </a:r>
          </a:p>
          <a:p>
            <a:pPr>
              <a:buNone/>
            </a:pPr>
            <a:r>
              <a:rPr lang="en-US" b="1" dirty="0"/>
              <a:t>Training Data: MSE</a:t>
            </a:r>
            <a:r>
              <a:rPr lang="en-US" dirty="0"/>
              <a:t>: 0.0258 (very low), </a:t>
            </a:r>
            <a:r>
              <a:rPr lang="en-US" b="1" dirty="0"/>
              <a:t>R-squared</a:t>
            </a:r>
            <a:r>
              <a:rPr lang="en-US" dirty="0"/>
              <a:t>: 0.9999 (almost perfect fit), </a:t>
            </a:r>
            <a:r>
              <a:rPr lang="en-US" b="1" dirty="0"/>
              <a:t>RMSLE</a:t>
            </a:r>
            <a:r>
              <a:rPr lang="en-US" dirty="0"/>
              <a:t>: 0.0057 (very low)</a:t>
            </a:r>
          </a:p>
          <a:p>
            <a:pPr>
              <a:buNone/>
            </a:pPr>
            <a:r>
              <a:rPr lang="en-US" b="1" dirty="0"/>
              <a:t>Testing Data: MSE</a:t>
            </a:r>
            <a:r>
              <a:rPr lang="en-US" dirty="0"/>
              <a:t>: 374.416 (very high). </a:t>
            </a:r>
            <a:r>
              <a:rPr lang="en-US" b="1" dirty="0"/>
              <a:t>R-squared</a:t>
            </a:r>
            <a:r>
              <a:rPr lang="en-US" dirty="0"/>
              <a:t>: -1.0028 (negative, indicating a very poor fit). </a:t>
            </a:r>
            <a:r>
              <a:rPr lang="en-US" b="1" dirty="0"/>
              <a:t>RMSLE</a:t>
            </a:r>
            <a:r>
              <a:rPr lang="en-US" dirty="0"/>
              <a:t>: 0.6603 (much higher than the training data)</a:t>
            </a:r>
          </a:p>
          <a:p>
            <a:pPr>
              <a:buNone/>
            </a:pPr>
            <a:r>
              <a:rPr lang="en-US" b="1" dirty="0"/>
              <a:t>Insights:</a:t>
            </a:r>
          </a:p>
          <a:p>
            <a:pPr>
              <a:buFont typeface="+mj-lt"/>
              <a:buAutoNum type="arabicPeriod"/>
            </a:pPr>
            <a:r>
              <a:rPr lang="en-US" b="1" dirty="0"/>
              <a:t>Overfitting</a:t>
            </a:r>
            <a:r>
              <a:rPr lang="en-US" dirty="0"/>
              <a:t>: The Decision Tree model is likely </a:t>
            </a:r>
            <a:r>
              <a:rPr lang="en-US" b="1" dirty="0"/>
              <a:t>overfitting</a:t>
            </a:r>
            <a:r>
              <a:rPr lang="en-US" dirty="0"/>
              <a:t> the training data. A training R-squared of </a:t>
            </a:r>
            <a:r>
              <a:rPr lang="en-US" b="1" dirty="0"/>
              <a:t>0.9999</a:t>
            </a:r>
            <a:r>
              <a:rPr lang="en-US" dirty="0"/>
              <a:t> means the model has almost perfectly learned the training data, which is a typical sign of overfitting in Decision Trees. Overfitting occurs when the model captures not just the underlying patterns but also the noise in the training data, making it less generalizable to unseen (test) data.</a:t>
            </a:r>
          </a:p>
          <a:p>
            <a:pPr>
              <a:buFont typeface="+mj-lt"/>
              <a:buAutoNum type="arabicPeriod"/>
            </a:pPr>
            <a:r>
              <a:rPr lang="en-US" b="1" dirty="0"/>
              <a:t>High Testing MSE &amp; Negative R-squared</a:t>
            </a:r>
            <a:r>
              <a:rPr lang="en-US" dirty="0"/>
              <a:t>: A </a:t>
            </a:r>
            <a:r>
              <a:rPr lang="en-US" b="1" dirty="0"/>
              <a:t>high MSE</a:t>
            </a:r>
            <a:r>
              <a:rPr lang="en-US" dirty="0"/>
              <a:t> and </a:t>
            </a:r>
            <a:r>
              <a:rPr lang="en-US" b="1" dirty="0"/>
              <a:t>negative R-squared</a:t>
            </a:r>
            <a:r>
              <a:rPr lang="en-US" dirty="0"/>
              <a:t> on the test set are signs that the model is </a:t>
            </a:r>
            <a:r>
              <a:rPr lang="en-US" b="1" dirty="0"/>
              <a:t>not generalizing well</a:t>
            </a:r>
            <a:r>
              <a:rPr lang="en-US" dirty="0"/>
              <a:t>. In fact, negative R-squared values indicate that the model performs worse than a simple mean-based model (i.e., predicting the mean value for all observations). </a:t>
            </a:r>
            <a:r>
              <a:rPr lang="en-US" b="1" dirty="0"/>
              <a:t>MSE of 374.416</a:t>
            </a:r>
            <a:r>
              <a:rPr lang="en-US" dirty="0"/>
              <a:t> suggests a large error between predicted and actual values on the test set, which is much worse than the performance on the training set.</a:t>
            </a:r>
          </a:p>
          <a:p>
            <a:pPr>
              <a:buFont typeface="+mj-lt"/>
              <a:buAutoNum type="arabicPeriod"/>
            </a:pPr>
            <a:r>
              <a:rPr lang="en-US" b="1" dirty="0"/>
              <a:t>High Testing RMSLE</a:t>
            </a:r>
            <a:r>
              <a:rPr lang="en-US" dirty="0"/>
              <a:t>: The </a:t>
            </a:r>
            <a:r>
              <a:rPr lang="en-US" b="1" dirty="0"/>
              <a:t>testing RMSLE</a:t>
            </a:r>
            <a:r>
              <a:rPr lang="en-US" dirty="0"/>
              <a:t> of </a:t>
            </a:r>
            <a:r>
              <a:rPr lang="en-US" b="1" dirty="0"/>
              <a:t>0.6603</a:t>
            </a:r>
            <a:r>
              <a:rPr lang="en-US" dirty="0"/>
              <a:t> is significantly higher than the training RMSLE of </a:t>
            </a:r>
            <a:r>
              <a:rPr lang="en-US" b="1" dirty="0"/>
              <a:t>0.0057</a:t>
            </a:r>
            <a:r>
              <a:rPr lang="en-US" dirty="0"/>
              <a:t>, further supporting that the model is unable to generalize well to the test data. This indicates that the model is making poor predictions on the test set compared to the training set.</a:t>
            </a:r>
          </a:p>
          <a:p>
            <a:pPr>
              <a:buNone/>
            </a:pPr>
            <a:r>
              <a:rPr lang="en-US" b="1" dirty="0"/>
              <a:t>Possible Solutions: Pruning the Decision Tree, Cross-Validation, Random Forest, Feature Engineering, Hyperparameter Tuning</a:t>
            </a:r>
            <a:endParaRPr lang="en-US" dirty="0"/>
          </a:p>
          <a:p>
            <a:endParaRPr lang="en-PH" dirty="0"/>
          </a:p>
          <a:p>
            <a:pPr>
              <a:buNone/>
            </a:pPr>
            <a:r>
              <a:rPr lang="en-US" b="1" dirty="0"/>
              <a:t>Random Forest Model Results: </a:t>
            </a:r>
          </a:p>
          <a:p>
            <a:pPr>
              <a:buNone/>
            </a:pPr>
            <a:r>
              <a:rPr lang="en-US" b="1" dirty="0"/>
              <a:t>Training Data: Mean Squared Error (MSE)</a:t>
            </a:r>
            <a:r>
              <a:rPr lang="en-US" dirty="0"/>
              <a:t>: 179.55, </a:t>
            </a:r>
            <a:r>
              <a:rPr lang="en-US" b="1" dirty="0"/>
              <a:t>R-squared</a:t>
            </a:r>
            <a:r>
              <a:rPr lang="en-US" dirty="0"/>
              <a:t>: 0.0379, </a:t>
            </a:r>
            <a:r>
              <a:rPr lang="en-US" b="1" dirty="0"/>
              <a:t>RMSLE</a:t>
            </a:r>
            <a:r>
              <a:rPr lang="en-US" dirty="0"/>
              <a:t>: 0.4646</a:t>
            </a:r>
          </a:p>
          <a:p>
            <a:pPr>
              <a:buNone/>
            </a:pPr>
            <a:r>
              <a:rPr lang="en-US" b="1" dirty="0"/>
              <a:t>Testing Data: Mean Squared Error (MSE)</a:t>
            </a:r>
            <a:r>
              <a:rPr lang="en-US" dirty="0"/>
              <a:t>: 179.98, </a:t>
            </a:r>
            <a:r>
              <a:rPr lang="en-US" b="1" dirty="0"/>
              <a:t>R-squared</a:t>
            </a:r>
            <a:r>
              <a:rPr lang="en-US" dirty="0"/>
              <a:t>: 0.0373, </a:t>
            </a:r>
            <a:r>
              <a:rPr lang="en-US" b="1" dirty="0"/>
              <a:t>RMSLE</a:t>
            </a:r>
            <a:r>
              <a:rPr lang="en-US" dirty="0"/>
              <a:t>: 0.4659</a:t>
            </a:r>
          </a:p>
          <a:p>
            <a:pPr>
              <a:buNone/>
            </a:pPr>
            <a:r>
              <a:rPr lang="en-US" b="1" dirty="0"/>
              <a:t>Insights:</a:t>
            </a:r>
          </a:p>
          <a:p>
            <a:pPr>
              <a:buFont typeface="+mj-lt"/>
              <a:buAutoNum type="arabicPeriod"/>
            </a:pPr>
            <a:r>
              <a:rPr lang="en-US" b="1" dirty="0"/>
              <a:t>Poor Fit (Low R-squared)</a:t>
            </a:r>
            <a:r>
              <a:rPr lang="en-US" dirty="0"/>
              <a:t>: The </a:t>
            </a:r>
            <a:r>
              <a:rPr lang="en-US" b="1" dirty="0"/>
              <a:t>R-squared value</a:t>
            </a:r>
            <a:r>
              <a:rPr lang="en-US" dirty="0"/>
              <a:t> for both training and testing datasets is </a:t>
            </a:r>
            <a:r>
              <a:rPr lang="en-US" b="1" dirty="0"/>
              <a:t>very low</a:t>
            </a:r>
            <a:r>
              <a:rPr lang="en-US" dirty="0"/>
              <a:t> (around </a:t>
            </a:r>
            <a:r>
              <a:rPr lang="en-US" b="1" dirty="0"/>
              <a:t>0.0379</a:t>
            </a:r>
            <a:r>
              <a:rPr lang="en-US" dirty="0"/>
              <a:t> for training and </a:t>
            </a:r>
            <a:r>
              <a:rPr lang="en-US" b="1" dirty="0"/>
              <a:t>0.0373</a:t>
            </a:r>
            <a:r>
              <a:rPr lang="en-US" dirty="0"/>
              <a:t> for testing). This indicates that the model is explaining very little of the variance in the target variable. Specifically, the model is explaining only about </a:t>
            </a:r>
            <a:r>
              <a:rPr lang="en-US" b="1" dirty="0"/>
              <a:t>3.79%</a:t>
            </a:r>
            <a:r>
              <a:rPr lang="en-US" dirty="0"/>
              <a:t> of the variance in the target during training and </a:t>
            </a:r>
            <a:r>
              <a:rPr lang="en-US" b="1" dirty="0"/>
              <a:t>3.73%</a:t>
            </a:r>
            <a:r>
              <a:rPr lang="en-US" dirty="0"/>
              <a:t> during testing, which is very poor performance. </a:t>
            </a:r>
            <a:r>
              <a:rPr lang="en-US" b="1" dirty="0"/>
              <a:t>Random Forests</a:t>
            </a:r>
            <a:r>
              <a:rPr lang="en-US" dirty="0"/>
              <a:t> are generally robust models, but these results suggest that there might be issues with the data or the model configuration that are preventing it from learning meaningful patterns.</a:t>
            </a:r>
          </a:p>
          <a:p>
            <a:pPr>
              <a:buFont typeface="+mj-lt"/>
              <a:buAutoNum type="arabicPeriod"/>
            </a:pPr>
            <a:r>
              <a:rPr lang="en-US" b="1" dirty="0"/>
              <a:t>MSE Analysis</a:t>
            </a:r>
            <a:r>
              <a:rPr lang="en-US" dirty="0"/>
              <a:t>: The </a:t>
            </a:r>
            <a:r>
              <a:rPr lang="en-US" b="1" dirty="0"/>
              <a:t>MSE</a:t>
            </a:r>
            <a:r>
              <a:rPr lang="en-US" dirty="0"/>
              <a:t> for both the </a:t>
            </a:r>
            <a:r>
              <a:rPr lang="en-US" b="1" dirty="0"/>
              <a:t>training</a:t>
            </a:r>
            <a:r>
              <a:rPr lang="en-US" dirty="0"/>
              <a:t> (179.55) and </a:t>
            </a:r>
            <a:r>
              <a:rPr lang="en-US" b="1" dirty="0"/>
              <a:t>testing</a:t>
            </a:r>
            <a:r>
              <a:rPr lang="en-US" dirty="0"/>
              <a:t> (179.98) datasets is quite close. This indicates that the model is </a:t>
            </a:r>
            <a:r>
              <a:rPr lang="en-US" b="1" dirty="0"/>
              <a:t>not overfitting</a:t>
            </a:r>
            <a:r>
              <a:rPr lang="en-US" dirty="0"/>
              <a:t>, since the model's error on the training data is nearly the same as the error on the testing data. However, the high MSE in both datasets indicates that the model is still making large prediction errors, which further suggests that the model is not learning well from the data.</a:t>
            </a:r>
          </a:p>
          <a:p>
            <a:pPr>
              <a:buFont typeface="+mj-lt"/>
              <a:buAutoNum type="arabicPeriod"/>
            </a:pPr>
            <a:r>
              <a:rPr lang="en-US" b="1" dirty="0"/>
              <a:t>RMSLE Analysis</a:t>
            </a:r>
            <a:r>
              <a:rPr lang="en-US" dirty="0"/>
              <a:t>: The </a:t>
            </a:r>
            <a:r>
              <a:rPr lang="en-US" b="1" dirty="0"/>
              <a:t>RMSLE</a:t>
            </a:r>
            <a:r>
              <a:rPr lang="en-US" dirty="0"/>
              <a:t> value is very similar between the </a:t>
            </a:r>
            <a:r>
              <a:rPr lang="en-US" b="1" dirty="0"/>
              <a:t>training</a:t>
            </a:r>
            <a:r>
              <a:rPr lang="en-US" dirty="0"/>
              <a:t> and </a:t>
            </a:r>
            <a:r>
              <a:rPr lang="en-US" b="1" dirty="0"/>
              <a:t>testing</a:t>
            </a:r>
            <a:r>
              <a:rPr lang="en-US" dirty="0"/>
              <a:t> datasets (</a:t>
            </a:r>
            <a:r>
              <a:rPr lang="en-US" b="1" dirty="0"/>
              <a:t>0.4646</a:t>
            </a:r>
            <a:r>
              <a:rPr lang="en-US" dirty="0"/>
              <a:t> vs </a:t>
            </a:r>
            <a:r>
              <a:rPr lang="en-US" b="1" dirty="0"/>
              <a:t>0.4659</a:t>
            </a:r>
            <a:r>
              <a:rPr lang="en-US" dirty="0"/>
              <a:t>), indicating that the model's performance is consistent across both sets. The RMSLE values are relatively low, suggesting that the model's predictions are not far from the actual values on a logarithmic scale, but this is still not sufficient for a good model. The RMSLE is a better metric for models that deal with skewed data, and it suggests that while the model is performing moderately well, it still has room for improvement.</a:t>
            </a:r>
          </a:p>
          <a:p>
            <a:pPr>
              <a:buNone/>
            </a:pPr>
            <a:r>
              <a:rPr lang="en-US" b="1" dirty="0"/>
              <a:t>Conclusion: </a:t>
            </a:r>
            <a:r>
              <a:rPr lang="en-US" dirty="0"/>
              <a:t>The </a:t>
            </a:r>
            <a:r>
              <a:rPr lang="en-US" b="1" dirty="0"/>
              <a:t>Random Forest model</a:t>
            </a:r>
            <a:r>
              <a:rPr lang="en-US" dirty="0"/>
              <a:t> shows poor performance with low </a:t>
            </a:r>
            <a:r>
              <a:rPr lang="en-US" b="1" dirty="0"/>
              <a:t>R-squared</a:t>
            </a:r>
            <a:r>
              <a:rPr lang="en-US" dirty="0"/>
              <a:t> values and high </a:t>
            </a:r>
            <a:r>
              <a:rPr lang="en-US" b="1" dirty="0"/>
              <a:t>MSE</a:t>
            </a:r>
            <a:r>
              <a:rPr lang="en-US" dirty="0"/>
              <a:t>. The model is underfitting the data, which can be addressed by tuning hyperparameters, increasing model complexity, and improving the feature set. Data issues, like missing values or poor feature selection, should also be examined to improve the model's performance.</a:t>
            </a:r>
          </a:p>
          <a:p>
            <a:endParaRPr lang="en-PH" dirty="0"/>
          </a:p>
          <a:p>
            <a:pPr>
              <a:buNone/>
            </a:pPr>
            <a:r>
              <a:rPr lang="en-US" b="1" dirty="0" err="1"/>
              <a:t>XGBoost</a:t>
            </a:r>
            <a:r>
              <a:rPr lang="en-US" b="1" dirty="0"/>
              <a:t> Model Results: </a:t>
            </a:r>
          </a:p>
          <a:p>
            <a:pPr>
              <a:buNone/>
            </a:pPr>
            <a:r>
              <a:rPr lang="en-US" b="1" dirty="0"/>
              <a:t>Training Data: Mean Squared Error (MSE)</a:t>
            </a:r>
            <a:r>
              <a:rPr lang="en-US" dirty="0"/>
              <a:t>: 179.20, </a:t>
            </a:r>
            <a:r>
              <a:rPr lang="en-US" b="1" dirty="0"/>
              <a:t>R-squared</a:t>
            </a:r>
            <a:r>
              <a:rPr lang="en-US" dirty="0"/>
              <a:t>: 0.0398, </a:t>
            </a:r>
            <a:r>
              <a:rPr lang="en-US" b="1" dirty="0"/>
              <a:t>RMSLE</a:t>
            </a:r>
            <a:r>
              <a:rPr lang="en-US" dirty="0"/>
              <a:t>: 0.4641</a:t>
            </a:r>
          </a:p>
          <a:p>
            <a:pPr>
              <a:buNone/>
            </a:pPr>
            <a:r>
              <a:rPr lang="en-US" b="1" dirty="0"/>
              <a:t>Testing Data: Mean Squared Error (MSE)</a:t>
            </a:r>
            <a:r>
              <a:rPr lang="en-US" dirty="0"/>
              <a:t>: 179.71, </a:t>
            </a:r>
            <a:r>
              <a:rPr lang="en-US" b="1" dirty="0"/>
              <a:t>R-squared</a:t>
            </a:r>
            <a:r>
              <a:rPr lang="en-US" dirty="0"/>
              <a:t>: 0.0387, </a:t>
            </a:r>
            <a:r>
              <a:rPr lang="en-US" b="1" dirty="0"/>
              <a:t>RMSLE</a:t>
            </a:r>
            <a:r>
              <a:rPr lang="en-US" dirty="0"/>
              <a:t>: 0.4654</a:t>
            </a:r>
          </a:p>
          <a:p>
            <a:pPr>
              <a:buNone/>
            </a:pPr>
            <a:r>
              <a:rPr lang="en-US" b="1" dirty="0"/>
              <a:t>Insights:</a:t>
            </a:r>
          </a:p>
          <a:p>
            <a:pPr>
              <a:buFont typeface="+mj-lt"/>
              <a:buAutoNum type="arabicPeriod"/>
            </a:pPr>
            <a:r>
              <a:rPr lang="en-US" b="1" dirty="0"/>
              <a:t>Poor Fit (Low R-squared)</a:t>
            </a:r>
            <a:r>
              <a:rPr lang="en-US" dirty="0"/>
              <a:t>: The </a:t>
            </a:r>
            <a:r>
              <a:rPr lang="en-US" b="1" dirty="0"/>
              <a:t>R-squared value</a:t>
            </a:r>
            <a:r>
              <a:rPr lang="en-US" dirty="0"/>
              <a:t> for both training and testing datasets is </a:t>
            </a:r>
            <a:r>
              <a:rPr lang="en-US" b="1" dirty="0"/>
              <a:t>very low</a:t>
            </a:r>
            <a:r>
              <a:rPr lang="en-US" dirty="0"/>
              <a:t> (around </a:t>
            </a:r>
            <a:r>
              <a:rPr lang="en-US" b="1" dirty="0"/>
              <a:t>0.0398</a:t>
            </a:r>
            <a:r>
              <a:rPr lang="en-US" dirty="0"/>
              <a:t> for training and </a:t>
            </a:r>
            <a:r>
              <a:rPr lang="en-US" b="1" dirty="0"/>
              <a:t>0.0387</a:t>
            </a:r>
            <a:r>
              <a:rPr lang="en-US" dirty="0"/>
              <a:t> for testing). This suggests that the model is explaining only about </a:t>
            </a:r>
            <a:r>
              <a:rPr lang="en-US" b="1" dirty="0"/>
              <a:t>3.98%</a:t>
            </a:r>
            <a:r>
              <a:rPr lang="en-US" dirty="0"/>
              <a:t> of the variance in the target during training and </a:t>
            </a:r>
            <a:r>
              <a:rPr lang="en-US" b="1" dirty="0"/>
              <a:t>3.87%</a:t>
            </a:r>
            <a:r>
              <a:rPr lang="en-US" dirty="0"/>
              <a:t> during testing. While </a:t>
            </a:r>
            <a:r>
              <a:rPr lang="en-US" dirty="0" err="1"/>
              <a:t>XGBoost</a:t>
            </a:r>
            <a:r>
              <a:rPr lang="en-US" dirty="0"/>
              <a:t> is known for performing well with complex data, these results indicate that the model is not capturing useful patterns or relationships in the data.</a:t>
            </a:r>
          </a:p>
          <a:p>
            <a:pPr>
              <a:buFont typeface="+mj-lt"/>
              <a:buAutoNum type="arabicPeriod"/>
            </a:pPr>
            <a:r>
              <a:rPr lang="en-US" b="1" dirty="0"/>
              <a:t>MSE Analysis</a:t>
            </a:r>
            <a:r>
              <a:rPr lang="en-US" dirty="0"/>
              <a:t>: The </a:t>
            </a:r>
            <a:r>
              <a:rPr lang="en-US" b="1" dirty="0"/>
              <a:t>MSE</a:t>
            </a:r>
            <a:r>
              <a:rPr lang="en-US" dirty="0"/>
              <a:t> values for both </a:t>
            </a:r>
            <a:r>
              <a:rPr lang="en-US" b="1" dirty="0"/>
              <a:t>training</a:t>
            </a:r>
            <a:r>
              <a:rPr lang="en-US" dirty="0"/>
              <a:t> (179.20) and </a:t>
            </a:r>
            <a:r>
              <a:rPr lang="en-US" b="1" dirty="0"/>
              <a:t>testing</a:t>
            </a:r>
            <a:r>
              <a:rPr lang="en-US" dirty="0"/>
              <a:t> (179.71) datasets are close to each other, which indicates that the model is </a:t>
            </a:r>
            <a:r>
              <a:rPr lang="en-US" b="1" dirty="0"/>
              <a:t>not overfitting</a:t>
            </a:r>
            <a:r>
              <a:rPr lang="en-US" dirty="0"/>
              <a:t>. This suggests that the model is making similar errors on both the training and testing datasets. However, the relatively high MSE values indicate that the model is still struggling with accurately predicting the target variable.</a:t>
            </a:r>
          </a:p>
          <a:p>
            <a:pPr>
              <a:buFont typeface="+mj-lt"/>
              <a:buAutoNum type="arabicPeriod"/>
            </a:pPr>
            <a:r>
              <a:rPr lang="en-US" b="1" dirty="0"/>
              <a:t>RMSLE Analysis</a:t>
            </a:r>
            <a:r>
              <a:rPr lang="en-US" dirty="0"/>
              <a:t>: The </a:t>
            </a:r>
            <a:r>
              <a:rPr lang="en-US" b="1" dirty="0"/>
              <a:t>RMSLE</a:t>
            </a:r>
            <a:r>
              <a:rPr lang="en-US" dirty="0"/>
              <a:t> values for </a:t>
            </a:r>
            <a:r>
              <a:rPr lang="en-US" b="1" dirty="0"/>
              <a:t>training</a:t>
            </a:r>
            <a:r>
              <a:rPr lang="en-US" dirty="0"/>
              <a:t> (0.4641) and </a:t>
            </a:r>
            <a:r>
              <a:rPr lang="en-US" b="1" dirty="0"/>
              <a:t>testing</a:t>
            </a:r>
            <a:r>
              <a:rPr lang="en-US" dirty="0"/>
              <a:t> (0.4654) datasets are very similar. This shows that the model is performing consistently on both datasets, which further supports the idea that the model is not overfitting. The RMSLE value indicates that while the model's predictions are somewhat close to the actual values in a logarithmic scale, it still needs improvement to provide more accurate predictions.</a:t>
            </a:r>
          </a:p>
          <a:p>
            <a:endParaRPr lang="en-PH" dirty="0"/>
          </a:p>
          <a:p>
            <a:r>
              <a:rPr lang="en-PH" b="1" dirty="0"/>
              <a:t>Decision Tree Model – </a:t>
            </a:r>
            <a:r>
              <a:rPr lang="en-PH" b="1" dirty="0" err="1"/>
              <a:t>RandomizedSearchCV</a:t>
            </a:r>
            <a:r>
              <a:rPr lang="en-PH" b="1" dirty="0"/>
              <a:t> Results:</a:t>
            </a:r>
          </a:p>
          <a:p>
            <a:pPr>
              <a:buNone/>
            </a:pPr>
            <a:r>
              <a:rPr lang="en-US" b="1" dirty="0"/>
              <a:t>Insights:</a:t>
            </a:r>
          </a:p>
          <a:p>
            <a:pPr>
              <a:buFont typeface="+mj-lt"/>
              <a:buAutoNum type="arabicPeriod"/>
            </a:pPr>
            <a:r>
              <a:rPr lang="en-US" b="1" dirty="0"/>
              <a:t>R-squared (0.0299) is very low: </a:t>
            </a:r>
            <a:r>
              <a:rPr lang="en-US" dirty="0"/>
              <a:t>The model explains </a:t>
            </a:r>
            <a:r>
              <a:rPr lang="en-US" b="1" dirty="0"/>
              <a:t>only ~3% of the variance</a:t>
            </a:r>
            <a:r>
              <a:rPr lang="en-US" dirty="0"/>
              <a:t> in the target variable, which suggests that the Decision Tree is </a:t>
            </a:r>
            <a:r>
              <a:rPr lang="en-US" b="1" dirty="0"/>
              <a:t>not capturing meaningful patterns</a:t>
            </a:r>
            <a:r>
              <a:rPr lang="en-US" dirty="0"/>
              <a:t> in the data. Typically, an </a:t>
            </a:r>
            <a:r>
              <a:rPr lang="en-US" b="1" dirty="0"/>
              <a:t>R² closer to 1</a:t>
            </a:r>
            <a:r>
              <a:rPr lang="en-US" dirty="0"/>
              <a:t> is desirable, so this indicates a </a:t>
            </a:r>
            <a:r>
              <a:rPr lang="en-US" b="1" dirty="0"/>
              <a:t>poor fit</a:t>
            </a:r>
            <a:r>
              <a:rPr lang="en-US" dirty="0"/>
              <a:t>.</a:t>
            </a:r>
          </a:p>
          <a:p>
            <a:pPr>
              <a:buFont typeface="+mj-lt"/>
              <a:buAutoNum type="arabicPeriod"/>
            </a:pPr>
            <a:r>
              <a:rPr lang="en-US" b="1" dirty="0"/>
              <a:t>RMSE (13.467) suggests high prediction errors: </a:t>
            </a:r>
            <a:r>
              <a:rPr lang="en-US" dirty="0"/>
              <a:t>RMSE measures absolute error magnitude. The higher the value, the </a:t>
            </a:r>
            <a:r>
              <a:rPr lang="en-US" b="1" dirty="0"/>
              <a:t>worse the model</a:t>
            </a:r>
            <a:r>
              <a:rPr lang="en-US" dirty="0"/>
              <a:t> performs in predicting the target variable. Since RMSE is not close to zero, this indicates that </a:t>
            </a:r>
            <a:r>
              <a:rPr lang="en-US" b="1" dirty="0"/>
              <a:t>the model struggles with accurate predictions</a:t>
            </a:r>
            <a:r>
              <a:rPr lang="en-US" dirty="0"/>
              <a:t>.</a:t>
            </a:r>
          </a:p>
          <a:p>
            <a:pPr>
              <a:buFont typeface="+mj-lt"/>
              <a:buAutoNum type="arabicPeriod"/>
            </a:pPr>
            <a:r>
              <a:rPr lang="en-US" b="1" dirty="0"/>
              <a:t>RMSLE (0.4676) is moderate: </a:t>
            </a:r>
            <a:r>
              <a:rPr lang="en-US" dirty="0"/>
              <a:t>RMSLE penalizes large under-predictions more than over-predictions. A value below </a:t>
            </a:r>
            <a:r>
              <a:rPr lang="en-US" b="1" dirty="0"/>
              <a:t>0.5</a:t>
            </a:r>
            <a:r>
              <a:rPr lang="en-US" dirty="0"/>
              <a:t> generally indicates </a:t>
            </a:r>
            <a:r>
              <a:rPr lang="en-US" b="1" dirty="0"/>
              <a:t>reasonable log-scale performance</a:t>
            </a:r>
            <a:r>
              <a:rPr lang="en-US" dirty="0"/>
              <a:t>, but since R² is so low, this doesn’t mean the model is good.</a:t>
            </a: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b="1" dirty="0"/>
              <a:t>Random Forest Model – </a:t>
            </a:r>
            <a:r>
              <a:rPr lang="en-PH" b="1" dirty="0" err="1"/>
              <a:t>RandomizedSearchCV</a:t>
            </a:r>
            <a:r>
              <a:rPr lang="en-PH" b="1" dirty="0"/>
              <a:t> Results:</a:t>
            </a:r>
          </a:p>
          <a:p>
            <a:pPr>
              <a:buNone/>
            </a:pPr>
            <a:r>
              <a:rPr lang="en-US" b="1" dirty="0"/>
              <a:t>Insights:</a:t>
            </a:r>
          </a:p>
          <a:p>
            <a:pPr>
              <a:buFont typeface="+mj-lt"/>
              <a:buAutoNum type="arabicPeriod"/>
            </a:pPr>
            <a:r>
              <a:rPr lang="en-US" b="1" dirty="0"/>
              <a:t>R-squared (0.0370) is still very low: </a:t>
            </a:r>
            <a:r>
              <a:rPr lang="en-US" dirty="0"/>
              <a:t>The model explains </a:t>
            </a:r>
            <a:r>
              <a:rPr lang="en-US" b="1" dirty="0"/>
              <a:t>only ~3.7% of the variance</a:t>
            </a:r>
            <a:r>
              <a:rPr lang="en-US" dirty="0"/>
              <a:t> in the target variable, which is </a:t>
            </a:r>
            <a:r>
              <a:rPr lang="en-US" b="1" dirty="0"/>
              <a:t>slightly better</a:t>
            </a:r>
            <a:r>
              <a:rPr lang="en-US" dirty="0"/>
              <a:t> than the Decision Tree (0.0299) but </a:t>
            </a:r>
            <a:r>
              <a:rPr lang="en-US" b="1" dirty="0"/>
              <a:t>still poor</a:t>
            </a:r>
            <a:r>
              <a:rPr lang="en-US" dirty="0"/>
              <a:t>. A good model typically has </a:t>
            </a:r>
            <a:r>
              <a:rPr lang="en-US" b="1" dirty="0"/>
              <a:t>R² &gt; 0.7</a:t>
            </a:r>
            <a:r>
              <a:rPr lang="en-US" dirty="0"/>
              <a:t>, meaning this Random Forest model is </a:t>
            </a:r>
            <a:r>
              <a:rPr lang="en-US" b="1" dirty="0"/>
              <a:t>not learning strong patterns</a:t>
            </a:r>
            <a:r>
              <a:rPr lang="en-US" dirty="0"/>
              <a:t> from the data.</a:t>
            </a:r>
          </a:p>
          <a:p>
            <a:pPr>
              <a:buFont typeface="+mj-lt"/>
              <a:buAutoNum type="arabicPeriod"/>
            </a:pPr>
            <a:r>
              <a:rPr lang="en-US" b="1" dirty="0"/>
              <a:t>RMSE (13.417) is high: </a:t>
            </a:r>
            <a:r>
              <a:rPr lang="en-US" dirty="0"/>
              <a:t>The magnitude of errors is almost the same as the Decision Tree (13.467). This suggests </a:t>
            </a:r>
            <a:r>
              <a:rPr lang="en-US" b="1" dirty="0"/>
              <a:t>Random Forest is not significantly improving performance</a:t>
            </a:r>
            <a:r>
              <a:rPr lang="en-US" dirty="0"/>
              <a:t> over Decision Tree.</a:t>
            </a:r>
          </a:p>
          <a:p>
            <a:pPr>
              <a:buFont typeface="+mj-lt"/>
              <a:buAutoNum type="arabicPeriod"/>
            </a:pPr>
            <a:r>
              <a:rPr lang="en-US" b="1" dirty="0"/>
              <a:t>RMSLE (0.4660) is slightly lower than Decision Tree (0.4676): </a:t>
            </a:r>
            <a:r>
              <a:rPr lang="en-US" dirty="0"/>
              <a:t>Since RMSLE is on a </a:t>
            </a:r>
            <a:r>
              <a:rPr lang="en-US" b="1" dirty="0"/>
              <a:t>log scale</a:t>
            </a:r>
            <a:r>
              <a:rPr lang="en-US" dirty="0"/>
              <a:t>, the difference is small. A lower RMSLE means that </a:t>
            </a:r>
            <a:r>
              <a:rPr lang="en-US" b="1" dirty="0"/>
              <a:t>the model slightly reduces large under-predictions</a:t>
            </a:r>
            <a:r>
              <a:rPr lang="en-US" dirty="0"/>
              <a:t>, but the improvement is minimal.</a:t>
            </a: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b="1" dirty="0" err="1"/>
              <a:t>XGBoost</a:t>
            </a:r>
            <a:r>
              <a:rPr lang="en-PH" b="1" dirty="0"/>
              <a:t> Model – </a:t>
            </a:r>
            <a:r>
              <a:rPr lang="en-PH" b="1" dirty="0" err="1"/>
              <a:t>RandomizedSearchCV</a:t>
            </a:r>
            <a:r>
              <a:rPr lang="en-PH" b="1" dirty="0"/>
              <a:t> Results:</a:t>
            </a:r>
          </a:p>
          <a:p>
            <a:pPr>
              <a:buNone/>
            </a:pPr>
            <a:r>
              <a:rPr lang="en-US" b="1" dirty="0"/>
              <a:t>Insights:</a:t>
            </a:r>
          </a:p>
          <a:p>
            <a:pPr>
              <a:buFont typeface="+mj-lt"/>
              <a:buAutoNum type="arabicPeriod"/>
            </a:pPr>
            <a:r>
              <a:rPr lang="en-US" b="1" dirty="0"/>
              <a:t>R-squared (0.0393) is still very low: </a:t>
            </a:r>
            <a:r>
              <a:rPr lang="en-US" dirty="0"/>
              <a:t>The model explains </a:t>
            </a:r>
            <a:r>
              <a:rPr lang="en-US" b="1" dirty="0"/>
              <a:t>only ~3.93% of the variance</a:t>
            </a:r>
            <a:r>
              <a:rPr lang="en-US" dirty="0"/>
              <a:t> in the target variable. While this is </a:t>
            </a:r>
            <a:r>
              <a:rPr lang="en-US" b="1" dirty="0"/>
              <a:t>slightly better</a:t>
            </a:r>
            <a:r>
              <a:rPr lang="en-US" dirty="0"/>
              <a:t> than Random Forest (0.0370) and Decision Tree (0.0299), it is </a:t>
            </a:r>
            <a:r>
              <a:rPr lang="en-US" b="1" dirty="0"/>
              <a:t>still too low</a:t>
            </a:r>
            <a:r>
              <a:rPr lang="en-US" dirty="0"/>
              <a:t> to be considered a good model.</a:t>
            </a:r>
          </a:p>
          <a:p>
            <a:pPr>
              <a:buFont typeface="+mj-lt"/>
              <a:buAutoNum type="arabicPeriod"/>
            </a:pPr>
            <a:r>
              <a:rPr lang="en-US" b="1" dirty="0"/>
              <a:t>RMSE (13.401) is slightly lower than other models: </a:t>
            </a:r>
            <a:r>
              <a:rPr lang="en-US" dirty="0"/>
              <a:t>Compared to Random Forest (</a:t>
            </a:r>
            <a:r>
              <a:rPr lang="en-US" b="1" dirty="0"/>
              <a:t>13.417</a:t>
            </a:r>
            <a:r>
              <a:rPr lang="en-US" dirty="0"/>
              <a:t>) and Decision Tree (</a:t>
            </a:r>
            <a:r>
              <a:rPr lang="en-US" b="1" dirty="0"/>
              <a:t>13.467</a:t>
            </a:r>
            <a:r>
              <a:rPr lang="en-US" dirty="0"/>
              <a:t>), </a:t>
            </a:r>
            <a:r>
              <a:rPr lang="en-US" dirty="0" err="1"/>
              <a:t>XGBoost</a:t>
            </a:r>
            <a:r>
              <a:rPr lang="en-US" dirty="0"/>
              <a:t> </a:t>
            </a:r>
            <a:r>
              <a:rPr lang="en-US" b="1" dirty="0"/>
              <a:t>achieves the lowest RMSE</a:t>
            </a:r>
            <a:r>
              <a:rPr lang="en-US" dirty="0"/>
              <a:t>. This means </a:t>
            </a:r>
            <a:r>
              <a:rPr lang="en-US" dirty="0" err="1"/>
              <a:t>XGBoost</a:t>
            </a:r>
            <a:r>
              <a:rPr lang="en-US" dirty="0"/>
              <a:t> has </a:t>
            </a:r>
            <a:r>
              <a:rPr lang="en-US" b="1" dirty="0"/>
              <a:t>slightly lower prediction errors</a:t>
            </a:r>
            <a:r>
              <a:rPr lang="en-US" dirty="0"/>
              <a:t>, but the improvement is </a:t>
            </a:r>
            <a:r>
              <a:rPr lang="en-US" b="1" dirty="0"/>
              <a:t>not significant</a:t>
            </a:r>
            <a:r>
              <a:rPr lang="en-US" dirty="0"/>
              <a:t>.</a:t>
            </a:r>
          </a:p>
          <a:p>
            <a:pPr>
              <a:buFont typeface="+mj-lt"/>
              <a:buAutoNum type="arabicPeriod"/>
            </a:pPr>
            <a:r>
              <a:rPr lang="en-US" b="1" dirty="0"/>
              <a:t>RMSLE (0.4653) is slightly lower than other models: </a:t>
            </a:r>
            <a:r>
              <a:rPr lang="en-US" dirty="0"/>
              <a:t>Compared to Random Forest (</a:t>
            </a:r>
            <a:r>
              <a:rPr lang="en-US" b="1" dirty="0"/>
              <a:t>0.4660</a:t>
            </a:r>
            <a:r>
              <a:rPr lang="en-US" dirty="0"/>
              <a:t>) and Decision Tree (</a:t>
            </a:r>
            <a:r>
              <a:rPr lang="en-US" b="1" dirty="0"/>
              <a:t>0.4676</a:t>
            </a:r>
            <a:r>
              <a:rPr lang="en-US" dirty="0"/>
              <a:t>), </a:t>
            </a:r>
            <a:r>
              <a:rPr lang="en-US" dirty="0" err="1"/>
              <a:t>XGBoost</a:t>
            </a:r>
            <a:r>
              <a:rPr lang="en-US" dirty="0"/>
              <a:t> achieves the </a:t>
            </a:r>
            <a:r>
              <a:rPr lang="en-US" b="1" dirty="0"/>
              <a:t>best RMSLE</a:t>
            </a:r>
            <a:r>
              <a:rPr lang="en-US" dirty="0"/>
              <a:t>. Since RMSLE penalizes </a:t>
            </a:r>
            <a:r>
              <a:rPr lang="en-US" b="1" dirty="0"/>
              <a:t>under-predictions</a:t>
            </a:r>
            <a:r>
              <a:rPr lang="en-US" dirty="0"/>
              <a:t>, this suggests </a:t>
            </a:r>
            <a:r>
              <a:rPr lang="en-US" dirty="0" err="1"/>
              <a:t>XGBoost</a:t>
            </a:r>
            <a:r>
              <a:rPr lang="en-US" dirty="0"/>
              <a:t> is slightly better at handling </a:t>
            </a:r>
            <a:r>
              <a:rPr lang="en-US" b="1" dirty="0"/>
              <a:t>small values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b="1" dirty="0"/>
          </a:p>
          <a:p>
            <a:endParaRPr lang="en-PH" dirty="0"/>
          </a:p>
        </p:txBody>
      </p:sp>
      <p:sp>
        <p:nvSpPr>
          <p:cNvPr id="4" name="Slide Number Placeholder 3">
            <a:extLst>
              <a:ext uri="{FF2B5EF4-FFF2-40B4-BE49-F238E27FC236}">
                <a16:creationId xmlns:a16="http://schemas.microsoft.com/office/drawing/2014/main" id="{7BB0AC00-20F3-849E-A207-658093637EF6}"/>
              </a:ext>
            </a:extLst>
          </p:cNvPr>
          <p:cNvSpPr>
            <a:spLocks noGrp="1"/>
          </p:cNvSpPr>
          <p:nvPr>
            <p:ph type="sldNum" sz="quarter" idx="5"/>
          </p:nvPr>
        </p:nvSpPr>
        <p:spPr/>
        <p:txBody>
          <a:bodyPr/>
          <a:lstStyle/>
          <a:p>
            <a:fld id="{C5F9AB64-7501-4346-91A0-9CEA0E681720}" type="slidenum">
              <a:rPr lang="en-PH" smtClean="0"/>
              <a:t>14</a:t>
            </a:fld>
            <a:endParaRPr lang="en-PH"/>
          </a:p>
        </p:txBody>
      </p:sp>
    </p:spTree>
    <p:extLst>
      <p:ext uri="{BB962C8B-B14F-4D97-AF65-F5344CB8AC3E}">
        <p14:creationId xmlns:p14="http://schemas.microsoft.com/office/powerpoint/2010/main" val="173774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685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E077-D06A-E10E-C867-B6A1D470306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1945801-0076-161E-C1E0-542122FC01B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7854E9B-D45E-01C7-05FB-CE2EA68E91E6}"/>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5" name="Footer Placeholder 4">
            <a:extLst>
              <a:ext uri="{FF2B5EF4-FFF2-40B4-BE49-F238E27FC236}">
                <a16:creationId xmlns:a16="http://schemas.microsoft.com/office/drawing/2014/main" id="{445A8846-BB7F-3FD9-265E-3D7BB32AB10A}"/>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6" name="Slide Number Placeholder 5">
            <a:extLst>
              <a:ext uri="{FF2B5EF4-FFF2-40B4-BE49-F238E27FC236}">
                <a16:creationId xmlns:a16="http://schemas.microsoft.com/office/drawing/2014/main" id="{8EA206E6-0B34-F2EA-CDAB-1624B8F38DE1}"/>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96269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2E3B3F-10D9-9327-75EF-110DF96F562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8FD76B3-0AF6-A362-AD59-EE9B582C93C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5167A0D-0AFE-C8CF-CE5C-E8C8108760F8}"/>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5" name="Footer Placeholder 4">
            <a:extLst>
              <a:ext uri="{FF2B5EF4-FFF2-40B4-BE49-F238E27FC236}">
                <a16:creationId xmlns:a16="http://schemas.microsoft.com/office/drawing/2014/main" id="{C0983B24-EB29-A528-1690-522C8B4C1050}"/>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6" name="Slide Number Placeholder 5">
            <a:extLst>
              <a:ext uri="{FF2B5EF4-FFF2-40B4-BE49-F238E27FC236}">
                <a16:creationId xmlns:a16="http://schemas.microsoft.com/office/drawing/2014/main" id="{514CAEBC-7818-B5B7-DC49-4B5A27874DF9}"/>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416441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61C4-D509-E76F-3227-D7E573B7A62C}"/>
              </a:ext>
            </a:extLst>
          </p:cNvPr>
          <p:cNvSpPr>
            <a:spLocks noGrp="1"/>
          </p:cNvSpPr>
          <p:nvPr>
            <p:ph type="title"/>
          </p:nvPr>
        </p:nvSpPr>
        <p:spPr>
          <a:xfrm>
            <a:off x="163286" y="365126"/>
            <a:ext cx="10058400" cy="832304"/>
          </a:xfrm>
          <a:prstGeom prst="rect">
            <a:avLst/>
          </a:prstGeom>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F559F1C-859B-BD00-4983-5F208E4CF521}"/>
              </a:ext>
            </a:extLst>
          </p:cNvPr>
          <p:cNvSpPr>
            <a:spLocks noGrp="1"/>
          </p:cNvSpPr>
          <p:nvPr>
            <p:ph idx="1"/>
          </p:nvPr>
        </p:nvSpPr>
        <p:spPr>
          <a:xfrm>
            <a:off x="163286" y="1284517"/>
            <a:ext cx="10058400" cy="48924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E27E80C-EB91-5D4D-2E8D-4E2A9F2CB576}"/>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5" name="Footer Placeholder 4">
            <a:extLst>
              <a:ext uri="{FF2B5EF4-FFF2-40B4-BE49-F238E27FC236}">
                <a16:creationId xmlns:a16="http://schemas.microsoft.com/office/drawing/2014/main" id="{65658DFE-4E09-BDF1-C6E1-0885AEAC973D}"/>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6" name="Slide Number Placeholder 5">
            <a:extLst>
              <a:ext uri="{FF2B5EF4-FFF2-40B4-BE49-F238E27FC236}">
                <a16:creationId xmlns:a16="http://schemas.microsoft.com/office/drawing/2014/main" id="{D1FB10B8-E522-ADDB-6CBD-68EA063C83F9}"/>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pic>
        <p:nvPicPr>
          <p:cNvPr id="8" name="Picture 7">
            <a:extLst>
              <a:ext uri="{FF2B5EF4-FFF2-40B4-BE49-F238E27FC236}">
                <a16:creationId xmlns:a16="http://schemas.microsoft.com/office/drawing/2014/main" id="{767CC90D-678A-8FCD-4D4D-04F9350E1DA1}"/>
              </a:ext>
            </a:extLst>
          </p:cNvPr>
          <p:cNvPicPr>
            <a:picLocks noChangeAspect="1"/>
          </p:cNvPicPr>
          <p:nvPr userDrawn="1"/>
        </p:nvPicPr>
        <p:blipFill>
          <a:blip r:embed="rId2"/>
          <a:stretch>
            <a:fillRect/>
          </a:stretch>
        </p:blipFill>
        <p:spPr>
          <a:xfrm>
            <a:off x="10591025" y="0"/>
            <a:ext cx="1109524" cy="6858000"/>
          </a:xfrm>
          <a:prstGeom prst="rect">
            <a:avLst/>
          </a:prstGeom>
        </p:spPr>
      </p:pic>
      <p:cxnSp>
        <p:nvCxnSpPr>
          <p:cNvPr id="10" name="Straight Connector 9">
            <a:extLst>
              <a:ext uri="{FF2B5EF4-FFF2-40B4-BE49-F238E27FC236}">
                <a16:creationId xmlns:a16="http://schemas.microsoft.com/office/drawing/2014/main" id="{C0D8901E-FA24-C6CD-11DB-D945156F782B}"/>
              </a:ext>
            </a:extLst>
          </p:cNvPr>
          <p:cNvCxnSpPr>
            <a:cxnSpLocks/>
          </p:cNvCxnSpPr>
          <p:nvPr userDrawn="1"/>
        </p:nvCxnSpPr>
        <p:spPr>
          <a:xfrm>
            <a:off x="163286" y="1197430"/>
            <a:ext cx="1042773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7638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F965-C284-DED4-9F4D-B1279A70A32D}"/>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0B5187C-102F-C8A8-52F8-7C662A343D29}"/>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692B66-A893-6FED-B750-199FB3BE9503}"/>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5" name="Footer Placeholder 4">
            <a:extLst>
              <a:ext uri="{FF2B5EF4-FFF2-40B4-BE49-F238E27FC236}">
                <a16:creationId xmlns:a16="http://schemas.microsoft.com/office/drawing/2014/main" id="{D2AFC995-2CCF-CE8B-B254-0D22D6B6281E}"/>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6" name="Slide Number Placeholder 5">
            <a:extLst>
              <a:ext uri="{FF2B5EF4-FFF2-40B4-BE49-F238E27FC236}">
                <a16:creationId xmlns:a16="http://schemas.microsoft.com/office/drawing/2014/main" id="{0B6E66E0-EC61-17E5-7899-46A9535B1CE7}"/>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893045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6E8CC-D4D9-7DC8-012C-DDF07A6FD6B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0EFE2C7-5D37-B0EB-F026-6A61D9D4B95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C3E5FE29-B405-FD18-EB41-ADEED56805C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5179B059-E722-49F5-E591-A0CED8982300}"/>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6" name="Footer Placeholder 5">
            <a:extLst>
              <a:ext uri="{FF2B5EF4-FFF2-40B4-BE49-F238E27FC236}">
                <a16:creationId xmlns:a16="http://schemas.microsoft.com/office/drawing/2014/main" id="{A8EB4F1C-7F8C-2ECA-F167-61045DC92DEA}"/>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7" name="Slide Number Placeholder 6">
            <a:extLst>
              <a:ext uri="{FF2B5EF4-FFF2-40B4-BE49-F238E27FC236}">
                <a16:creationId xmlns:a16="http://schemas.microsoft.com/office/drawing/2014/main" id="{01386AEC-D67A-0F47-6F0C-16D8A081662C}"/>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218317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96A3-7DDE-EC61-7FA5-1287D43BBCF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B62C782-F9D9-A61C-3B53-351C382183A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CB3301-8E13-1095-C996-BD42C4083951}"/>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8BBDB626-6406-0A15-E3F8-8F20F29CE19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8F757-0778-7B36-6884-1B207B0E234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11BC57B2-D591-5679-6F99-06F6A4FF9D23}"/>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8" name="Footer Placeholder 7">
            <a:extLst>
              <a:ext uri="{FF2B5EF4-FFF2-40B4-BE49-F238E27FC236}">
                <a16:creationId xmlns:a16="http://schemas.microsoft.com/office/drawing/2014/main" id="{CC2A937E-C8D9-70F2-35FF-FB111FEDE96E}"/>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9" name="Slide Number Placeholder 8">
            <a:extLst>
              <a:ext uri="{FF2B5EF4-FFF2-40B4-BE49-F238E27FC236}">
                <a16:creationId xmlns:a16="http://schemas.microsoft.com/office/drawing/2014/main" id="{002034DE-0B50-7179-FA4F-08942FC3399F}"/>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1702196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2C62-DDD1-047C-659E-54185AF7AE3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068ED681-4699-505F-6D4A-BAAE5E55F6D4}"/>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4" name="Footer Placeholder 3">
            <a:extLst>
              <a:ext uri="{FF2B5EF4-FFF2-40B4-BE49-F238E27FC236}">
                <a16:creationId xmlns:a16="http://schemas.microsoft.com/office/drawing/2014/main" id="{0C985D6A-2D68-D091-3DCB-B1C5A076BB9F}"/>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5" name="Slide Number Placeholder 4">
            <a:extLst>
              <a:ext uri="{FF2B5EF4-FFF2-40B4-BE49-F238E27FC236}">
                <a16:creationId xmlns:a16="http://schemas.microsoft.com/office/drawing/2014/main" id="{AC8D59F8-4FC2-FC76-E3AD-561481676C51}"/>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4169053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11A6F5-C781-4D6E-831B-A35464F31555}"/>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3" name="Footer Placeholder 2">
            <a:extLst>
              <a:ext uri="{FF2B5EF4-FFF2-40B4-BE49-F238E27FC236}">
                <a16:creationId xmlns:a16="http://schemas.microsoft.com/office/drawing/2014/main" id="{F9D6E467-7301-FC00-F2C6-F4DF6EC558AB}"/>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4" name="Slide Number Placeholder 3">
            <a:extLst>
              <a:ext uri="{FF2B5EF4-FFF2-40B4-BE49-F238E27FC236}">
                <a16:creationId xmlns:a16="http://schemas.microsoft.com/office/drawing/2014/main" id="{780A7945-CC29-B046-4F66-2491C184EDD6}"/>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173091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3DB6-6840-3E52-630C-F713A9058D6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98633C4-0088-0933-1125-21923F9DBBF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B3A162E-C899-E853-D5CD-DE7D68C8F9E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BA1A0-CEB0-83F8-8A95-E0288284D6E9}"/>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6" name="Footer Placeholder 5">
            <a:extLst>
              <a:ext uri="{FF2B5EF4-FFF2-40B4-BE49-F238E27FC236}">
                <a16:creationId xmlns:a16="http://schemas.microsoft.com/office/drawing/2014/main" id="{FAC70074-5FE7-82C0-7832-8F6C2ACCF2E9}"/>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7" name="Slide Number Placeholder 6">
            <a:extLst>
              <a:ext uri="{FF2B5EF4-FFF2-40B4-BE49-F238E27FC236}">
                <a16:creationId xmlns:a16="http://schemas.microsoft.com/office/drawing/2014/main" id="{C630EE4D-A86C-A800-7BF2-E2195B46D2F8}"/>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158219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3667-7FA3-6C0A-FDF0-95D16DB896D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F35EA4BE-ABFA-66B2-C328-C4CFCD5C041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2ED677C3-5C58-9A0F-3AE1-70A47DB60B8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85A353-66D5-E67E-DA2A-C9C09B9DE23F}"/>
              </a:ext>
            </a:extLst>
          </p:cNvPr>
          <p:cNvSpPr>
            <a:spLocks noGrp="1"/>
          </p:cNvSpPr>
          <p:nvPr>
            <p:ph type="dt" sz="half" idx="10"/>
          </p:nvPr>
        </p:nvSpPr>
        <p:spPr>
          <a:xfrm>
            <a:off x="838200" y="6356350"/>
            <a:ext cx="2743200" cy="365125"/>
          </a:xfrm>
          <a:prstGeom prst="rect">
            <a:avLst/>
          </a:prstGeom>
        </p:spPr>
        <p:txBody>
          <a:bodyPr/>
          <a:lstStyle/>
          <a:p>
            <a:fld id="{89DFB44F-3371-4451-B246-A6010F307227}" type="datetimeFigureOut">
              <a:rPr lang="en-PH" smtClean="0"/>
              <a:t>3/16/2025</a:t>
            </a:fld>
            <a:endParaRPr lang="en-PH"/>
          </a:p>
        </p:txBody>
      </p:sp>
      <p:sp>
        <p:nvSpPr>
          <p:cNvPr id="6" name="Footer Placeholder 5">
            <a:extLst>
              <a:ext uri="{FF2B5EF4-FFF2-40B4-BE49-F238E27FC236}">
                <a16:creationId xmlns:a16="http://schemas.microsoft.com/office/drawing/2014/main" id="{0973D6B5-A52E-2241-4798-5DB0494FAE78}"/>
              </a:ext>
            </a:extLst>
          </p:cNvPr>
          <p:cNvSpPr>
            <a:spLocks noGrp="1"/>
          </p:cNvSpPr>
          <p:nvPr>
            <p:ph type="ftr" sz="quarter" idx="11"/>
          </p:nvPr>
        </p:nvSpPr>
        <p:spPr>
          <a:xfrm>
            <a:off x="4038600" y="6356350"/>
            <a:ext cx="4114800" cy="365125"/>
          </a:xfrm>
          <a:prstGeom prst="rect">
            <a:avLst/>
          </a:prstGeom>
        </p:spPr>
        <p:txBody>
          <a:bodyPr/>
          <a:lstStyle/>
          <a:p>
            <a:endParaRPr lang="en-PH"/>
          </a:p>
        </p:txBody>
      </p:sp>
      <p:sp>
        <p:nvSpPr>
          <p:cNvPr id="7" name="Slide Number Placeholder 6">
            <a:extLst>
              <a:ext uri="{FF2B5EF4-FFF2-40B4-BE49-F238E27FC236}">
                <a16:creationId xmlns:a16="http://schemas.microsoft.com/office/drawing/2014/main" id="{F6E97482-5027-3241-F6A6-5D46A950FBA1}"/>
              </a:ext>
            </a:extLst>
          </p:cNvPr>
          <p:cNvSpPr>
            <a:spLocks noGrp="1"/>
          </p:cNvSpPr>
          <p:nvPr>
            <p:ph type="sldNum" sz="quarter" idx="12"/>
          </p:nvPr>
        </p:nvSpPr>
        <p:spPr>
          <a:xfrm>
            <a:off x="8610600" y="6356350"/>
            <a:ext cx="2743200" cy="365125"/>
          </a:xfrm>
          <a:prstGeom prst="rect">
            <a:avLst/>
          </a:prstGeom>
        </p:spPr>
        <p:txBody>
          <a:bodyPr/>
          <a:lstStyle/>
          <a:p>
            <a:fld id="{114D17E1-57B5-4DFB-95F4-5053D2EFBD7A}" type="slidenum">
              <a:rPr lang="en-PH" smtClean="0"/>
              <a:t>‹#›</a:t>
            </a:fld>
            <a:endParaRPr lang="en-PH"/>
          </a:p>
        </p:txBody>
      </p:sp>
    </p:spTree>
    <p:extLst>
      <p:ext uri="{BB962C8B-B14F-4D97-AF65-F5344CB8AC3E}">
        <p14:creationId xmlns:p14="http://schemas.microsoft.com/office/powerpoint/2010/main" val="32258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A book with letters on it&#10;&#10;AI-generated content may be incorrect.">
            <a:extLst>
              <a:ext uri="{FF2B5EF4-FFF2-40B4-BE49-F238E27FC236}">
                <a16:creationId xmlns:a16="http://schemas.microsoft.com/office/drawing/2014/main" id="{BBB75259-EB2E-A600-9FEC-EBEA88BDB0D1}"/>
              </a:ext>
            </a:extLst>
          </p:cNvPr>
          <p:cNvPicPr>
            <a:picLocks noChangeAspect="1"/>
          </p:cNvPicPr>
          <p:nvPr userDrawn="1"/>
        </p:nvPicPr>
        <p:blipFill>
          <a:blip r:embed="rId13">
            <a:extLst>
              <a:ext uri="{BEBA8EAE-BF5A-486C-A8C5-ECC9F3942E4B}">
                <a14:imgProps xmlns:a14="http://schemas.microsoft.com/office/drawing/2010/main">
                  <a14:imgLayer r:embed="rId14">
                    <a14:imgEffect>
                      <a14:colorTemperature colorTemp="8800"/>
                    </a14:imgEffect>
                    <a14:imgEffect>
                      <a14:saturation sat="66000"/>
                    </a14:imgEffect>
                  </a14:imgLayer>
                </a14:imgProps>
              </a:ext>
              <a:ext uri="{28A0092B-C50C-407E-A947-70E740481C1C}">
                <a14:useLocalDpi xmlns:a14="http://schemas.microsoft.com/office/drawing/2010/main" val="0"/>
              </a:ext>
            </a:extLst>
          </a:blip>
          <a:srcRect l="14515" b="25893"/>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D1542A7F-AA08-389C-BCD8-27D0AE4FC937}"/>
              </a:ext>
            </a:extLst>
          </p:cNvPr>
          <p:cNvSpPr/>
          <p:nvPr userDrawn="1"/>
        </p:nvSpPr>
        <p:spPr>
          <a:xfrm>
            <a:off x="317500" y="228600"/>
            <a:ext cx="11379201" cy="2762250"/>
          </a:xfrm>
          <a:prstGeom prst="roundRect">
            <a:avLst/>
          </a:prstGeom>
          <a:solidFill>
            <a:srgbClr val="FFFFFF"/>
          </a:solidFill>
          <a:ln w="38100">
            <a:solidFill>
              <a:srgbClr val="0055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descr="Blue text on a black background&#10;&#10;Description automatically generated">
            <a:extLst>
              <a:ext uri="{FF2B5EF4-FFF2-40B4-BE49-F238E27FC236}">
                <a16:creationId xmlns:a16="http://schemas.microsoft.com/office/drawing/2014/main" id="{C8818531-663B-D1A3-AEEF-BAF776752F23}"/>
              </a:ext>
            </a:extLst>
          </p:cNvPr>
          <p:cNvPicPr>
            <a:picLocks noChangeAspect="1"/>
          </p:cNvPicPr>
          <p:nvPr userDrawn="1"/>
        </p:nvPicPr>
        <p:blipFill>
          <a:blip r:embed="rId15" cstate="screen">
            <a:extLst>
              <a:ext uri="{28A0092B-C50C-407E-A947-70E740481C1C}">
                <a14:useLocalDpi xmlns:a14="http://schemas.microsoft.com/office/drawing/2010/main"/>
              </a:ext>
            </a:extLst>
          </a:blip>
          <a:srcRect l="-1" r="-659"/>
          <a:stretch/>
        </p:blipFill>
        <p:spPr>
          <a:xfrm>
            <a:off x="9410701" y="5943600"/>
            <a:ext cx="2286000" cy="685800"/>
          </a:xfrm>
          <a:prstGeom prst="rect">
            <a:avLst/>
          </a:prstGeom>
        </p:spPr>
      </p:pic>
      <p:pic>
        <p:nvPicPr>
          <p:cNvPr id="6" name="Picture 5" descr="A yellow flower with white text&#10;&#10;AI-generated content may be incorrect.">
            <a:extLst>
              <a:ext uri="{FF2B5EF4-FFF2-40B4-BE49-F238E27FC236}">
                <a16:creationId xmlns:a16="http://schemas.microsoft.com/office/drawing/2014/main" id="{2FCC2237-17F0-0E8F-B934-00370EF68864}"/>
              </a:ext>
            </a:extLst>
          </p:cNvPr>
          <p:cNvPicPr>
            <a:picLocks noChangeAspect="1"/>
          </p:cNvPicPr>
          <p:nvPr userDrawn="1"/>
        </p:nvPicPr>
        <p:blipFill>
          <a:blip r:embed="rId16">
            <a:extLst>
              <a:ext uri="{28A0092B-C50C-407E-A947-70E740481C1C}">
                <a14:useLocalDpi xmlns:a14="http://schemas.microsoft.com/office/drawing/2010/main" val="0"/>
              </a:ext>
            </a:extLst>
          </a:blip>
          <a:srcRect l="12627" t="10181" r="8555" b="13629"/>
          <a:stretch/>
        </p:blipFill>
        <p:spPr>
          <a:xfrm>
            <a:off x="495299" y="466725"/>
            <a:ext cx="2364829" cy="2286000"/>
          </a:xfrm>
          <a:prstGeom prst="rect">
            <a:avLst/>
          </a:prstGeom>
        </p:spPr>
      </p:pic>
    </p:spTree>
    <p:extLst>
      <p:ext uri="{BB962C8B-B14F-4D97-AF65-F5344CB8AC3E}">
        <p14:creationId xmlns:p14="http://schemas.microsoft.com/office/powerpoint/2010/main" val="1740309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E6F7F9-609B-77F6-8540-294B948509D9}"/>
              </a:ext>
            </a:extLst>
          </p:cNvPr>
          <p:cNvSpPr txBox="1">
            <a:spLocks/>
          </p:cNvSpPr>
          <p:nvPr/>
        </p:nvSpPr>
        <p:spPr>
          <a:xfrm>
            <a:off x="2908300" y="928646"/>
            <a:ext cx="8572501" cy="418581"/>
          </a:xfrm>
          <a:prstGeom prst="rect">
            <a:avLst/>
          </a:prstGeom>
        </p:spPr>
        <p:txBody>
          <a:bodyPr lIns="9144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mj-lt"/>
                <a:ea typeface="Tahoma" panose="020B0604030504040204" pitchFamily="34" charset="0"/>
                <a:cs typeface="Tahoma" panose="020B0604030504040204" pitchFamily="34" charset="0"/>
              </a:rPr>
              <a:t>DAMO-510-4: Predictive Analytics (Winter 2025)</a:t>
            </a:r>
          </a:p>
        </p:txBody>
      </p:sp>
      <p:sp>
        <p:nvSpPr>
          <p:cNvPr id="4" name="Title 1">
            <a:extLst>
              <a:ext uri="{FF2B5EF4-FFF2-40B4-BE49-F238E27FC236}">
                <a16:creationId xmlns:a16="http://schemas.microsoft.com/office/drawing/2014/main" id="{4FAC6F75-131B-1D28-5D3B-8C9BFE3984F4}"/>
              </a:ext>
            </a:extLst>
          </p:cNvPr>
          <p:cNvSpPr txBox="1">
            <a:spLocks/>
          </p:cNvSpPr>
          <p:nvPr/>
        </p:nvSpPr>
        <p:spPr>
          <a:xfrm>
            <a:off x="2908300" y="166259"/>
            <a:ext cx="8572500" cy="815340"/>
          </a:xfrm>
          <a:prstGeom prst="rect">
            <a:avLst/>
          </a:prstGeom>
        </p:spPr>
        <p:txBody>
          <a:bodyPr lIns="91440" anchor="b">
            <a:noAutofit/>
          </a:bodyPr>
          <a:lstStyle>
            <a:lvl1pPr algn="l" defTabSz="914400" rtl="0" eaLnBrk="1" latinLnBrk="0" hangingPunct="1">
              <a:lnSpc>
                <a:spcPct val="90000"/>
              </a:lnSpc>
              <a:spcBef>
                <a:spcPct val="0"/>
              </a:spcBef>
              <a:buNone/>
              <a:defRPr sz="4800" b="1" kern="1200">
                <a:solidFill>
                  <a:srgbClr val="005587"/>
                </a:solidFill>
                <a:latin typeface="Calibri" panose="020F0502020204030204" pitchFamily="34" charset="0"/>
                <a:ea typeface="Calibri" panose="020F0502020204030204" pitchFamily="34" charset="0"/>
                <a:cs typeface="Calibri" panose="020F0502020204030204" pitchFamily="34" charset="0"/>
              </a:defRPr>
            </a:lvl1pPr>
          </a:lstStyle>
          <a:p>
            <a:r>
              <a:rPr lang="en-US" sz="4000" dirty="0">
                <a:solidFill>
                  <a:schemeClr val="tx1"/>
                </a:solidFill>
                <a:latin typeface="+mj-lt"/>
                <a:ea typeface="Tahoma" panose="020B0604030504040204" pitchFamily="34" charset="0"/>
                <a:cs typeface="Tahoma" panose="020B0604030504040204" pitchFamily="34" charset="0"/>
              </a:rPr>
              <a:t>Regression with an Insurance Dataset</a:t>
            </a:r>
            <a:endParaRPr lang="en-PH" sz="4000" dirty="0">
              <a:solidFill>
                <a:schemeClr val="tx1"/>
              </a:solidFill>
              <a:latin typeface="+mj-lt"/>
              <a:ea typeface="Tahoma" panose="020B0604030504040204" pitchFamily="34" charset="0"/>
              <a:cs typeface="Tahoma" panose="020B0604030504040204" pitchFamily="34" charset="0"/>
            </a:endParaRPr>
          </a:p>
        </p:txBody>
      </p:sp>
      <p:cxnSp>
        <p:nvCxnSpPr>
          <p:cNvPr id="5" name="Straight Connector 4">
            <a:extLst>
              <a:ext uri="{FF2B5EF4-FFF2-40B4-BE49-F238E27FC236}">
                <a16:creationId xmlns:a16="http://schemas.microsoft.com/office/drawing/2014/main" id="{B1A4FA95-352E-3419-2988-44F890D1615A}"/>
              </a:ext>
            </a:extLst>
          </p:cNvPr>
          <p:cNvCxnSpPr>
            <a:cxnSpLocks/>
          </p:cNvCxnSpPr>
          <p:nvPr/>
        </p:nvCxnSpPr>
        <p:spPr>
          <a:xfrm flipV="1">
            <a:off x="2908300" y="914162"/>
            <a:ext cx="8572500" cy="14484"/>
          </a:xfrm>
          <a:prstGeom prst="line">
            <a:avLst/>
          </a:prstGeom>
        </p:spPr>
        <p:style>
          <a:lnRef idx="2">
            <a:schemeClr val="accent1"/>
          </a:lnRef>
          <a:fillRef idx="0">
            <a:schemeClr val="accent1"/>
          </a:fillRef>
          <a:effectRef idx="1">
            <a:schemeClr val="accent1"/>
          </a:effectRef>
          <a:fontRef idx="minor">
            <a:schemeClr val="tx1"/>
          </a:fontRef>
        </p:style>
      </p:cxnSp>
      <p:sp>
        <p:nvSpPr>
          <p:cNvPr id="20" name="Subtitle 2">
            <a:extLst>
              <a:ext uri="{FF2B5EF4-FFF2-40B4-BE49-F238E27FC236}">
                <a16:creationId xmlns:a16="http://schemas.microsoft.com/office/drawing/2014/main" id="{1E6D7565-49AA-3154-BFEE-39CB48A6AFF0}"/>
              </a:ext>
            </a:extLst>
          </p:cNvPr>
          <p:cNvSpPr txBox="1">
            <a:spLocks/>
          </p:cNvSpPr>
          <p:nvPr/>
        </p:nvSpPr>
        <p:spPr>
          <a:xfrm>
            <a:off x="2908300" y="1427027"/>
            <a:ext cx="8572500" cy="418581"/>
          </a:xfrm>
          <a:prstGeom prst="rect">
            <a:avLst/>
          </a:prstGeom>
        </p:spPr>
        <p:txBody>
          <a:bodyPr lIns="9144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0" i="1" dirty="0">
                <a:solidFill>
                  <a:schemeClr val="bg1">
                    <a:lumMod val="50000"/>
                  </a:schemeClr>
                </a:solidFill>
                <a:latin typeface="+mj-lt"/>
                <a:ea typeface="Tahoma" panose="020B0604030504040204" pitchFamily="34" charset="0"/>
                <a:cs typeface="Tahoma" panose="020B0604030504040204" pitchFamily="34" charset="0"/>
              </a:rPr>
              <a:t>Presenters:</a:t>
            </a:r>
          </a:p>
        </p:txBody>
      </p:sp>
      <p:pic>
        <p:nvPicPr>
          <p:cNvPr id="28" name="Picture 27" descr="A cartoon of a person with long hair&#10;&#10;AI-generated content may be incorrect.">
            <a:extLst>
              <a:ext uri="{FF2B5EF4-FFF2-40B4-BE49-F238E27FC236}">
                <a16:creationId xmlns:a16="http://schemas.microsoft.com/office/drawing/2014/main" id="{0979BDFB-CEB7-E5E4-6913-44CBD1658F8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421875" y="1412543"/>
            <a:ext cx="1182922" cy="1188720"/>
          </a:xfrm>
          <a:prstGeom prst="rect">
            <a:avLst/>
          </a:prstGeom>
        </p:spPr>
      </p:pic>
      <p:pic>
        <p:nvPicPr>
          <p:cNvPr id="35" name="Picture 34" descr="A cartoon of a person&#10;&#10;AI-generated content may be incorrect.">
            <a:extLst>
              <a:ext uri="{FF2B5EF4-FFF2-40B4-BE49-F238E27FC236}">
                <a16:creationId xmlns:a16="http://schemas.microsoft.com/office/drawing/2014/main" id="{CB9576F0-C268-0BFE-4379-3F17D71F035E}"/>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195493" y="1412543"/>
            <a:ext cx="1182950" cy="1188720"/>
          </a:xfrm>
          <a:prstGeom prst="rect">
            <a:avLst/>
          </a:prstGeom>
        </p:spPr>
      </p:pic>
      <p:pic>
        <p:nvPicPr>
          <p:cNvPr id="37" name="Picture 36" descr="A person with a mustache and beard holding up his hand&#10;&#10;AI-generated content may be incorrect.">
            <a:extLst>
              <a:ext uri="{FF2B5EF4-FFF2-40B4-BE49-F238E27FC236}">
                <a16:creationId xmlns:a16="http://schemas.microsoft.com/office/drawing/2014/main" id="{90EE07D1-88D9-5EFD-9BFB-D6896B7E3B22}"/>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7969139" y="1412543"/>
            <a:ext cx="1200261" cy="1188720"/>
          </a:xfrm>
          <a:prstGeom prst="rect">
            <a:avLst/>
          </a:prstGeom>
        </p:spPr>
      </p:pic>
      <p:pic>
        <p:nvPicPr>
          <p:cNvPr id="40" name="Picture 39" descr="A cartoon of a person holding her hand up&#10;&#10;AI-generated content may be incorrect.">
            <a:extLst>
              <a:ext uri="{FF2B5EF4-FFF2-40B4-BE49-F238E27FC236}">
                <a16:creationId xmlns:a16="http://schemas.microsoft.com/office/drawing/2014/main" id="{6FE97D61-BEB9-DE2A-3855-04A2FA9EC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0096" y="1412543"/>
            <a:ext cx="1229510" cy="1188720"/>
          </a:xfrm>
          <a:prstGeom prst="rect">
            <a:avLst/>
          </a:prstGeom>
        </p:spPr>
      </p:pic>
      <p:sp>
        <p:nvSpPr>
          <p:cNvPr id="42" name="Subtitle 2">
            <a:extLst>
              <a:ext uri="{FF2B5EF4-FFF2-40B4-BE49-F238E27FC236}">
                <a16:creationId xmlns:a16="http://schemas.microsoft.com/office/drawing/2014/main" id="{12B4A29B-0610-0A14-88B7-226F5D330CA3}"/>
              </a:ext>
            </a:extLst>
          </p:cNvPr>
          <p:cNvSpPr txBox="1">
            <a:spLocks/>
          </p:cNvSpPr>
          <p:nvPr/>
        </p:nvSpPr>
        <p:spPr>
          <a:xfrm>
            <a:off x="4097950" y="2599934"/>
            <a:ext cx="1828800" cy="328324"/>
          </a:xfrm>
          <a:prstGeom prst="rect">
            <a:avLst/>
          </a:prstGeom>
        </p:spPr>
        <p:txBody>
          <a:bodyPr lIns="9144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0" i="1" dirty="0">
                <a:solidFill>
                  <a:schemeClr val="bg1">
                    <a:lumMod val="50000"/>
                  </a:schemeClr>
                </a:solidFill>
                <a:latin typeface="+mj-lt"/>
                <a:ea typeface="Tahoma" panose="020B0604030504040204" pitchFamily="34" charset="0"/>
                <a:cs typeface="Tahoma" panose="020B0604030504040204" pitchFamily="34" charset="0"/>
              </a:rPr>
              <a:t>Denisse Cortes</a:t>
            </a:r>
          </a:p>
        </p:txBody>
      </p:sp>
      <p:sp>
        <p:nvSpPr>
          <p:cNvPr id="43" name="Subtitle 2">
            <a:extLst>
              <a:ext uri="{FF2B5EF4-FFF2-40B4-BE49-F238E27FC236}">
                <a16:creationId xmlns:a16="http://schemas.microsoft.com/office/drawing/2014/main" id="{B7C20AB9-06C9-A8D0-F2D6-C855156A5361}"/>
              </a:ext>
            </a:extLst>
          </p:cNvPr>
          <p:cNvSpPr txBox="1">
            <a:spLocks/>
          </p:cNvSpPr>
          <p:nvPr/>
        </p:nvSpPr>
        <p:spPr>
          <a:xfrm>
            <a:off x="5872568" y="2615747"/>
            <a:ext cx="1828800" cy="328324"/>
          </a:xfrm>
          <a:prstGeom prst="rect">
            <a:avLst/>
          </a:prstGeom>
        </p:spPr>
        <p:txBody>
          <a:bodyPr lIns="9144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0" i="1" dirty="0">
                <a:solidFill>
                  <a:schemeClr val="bg1">
                    <a:lumMod val="50000"/>
                  </a:schemeClr>
                </a:solidFill>
                <a:latin typeface="+mj-lt"/>
                <a:ea typeface="Tahoma" panose="020B0604030504040204" pitchFamily="34" charset="0"/>
                <a:cs typeface="Tahoma" panose="020B0604030504040204" pitchFamily="34" charset="0"/>
              </a:rPr>
              <a:t>Dev Rabadia</a:t>
            </a:r>
          </a:p>
        </p:txBody>
      </p:sp>
      <p:sp>
        <p:nvSpPr>
          <p:cNvPr id="44" name="Subtitle 2">
            <a:extLst>
              <a:ext uri="{FF2B5EF4-FFF2-40B4-BE49-F238E27FC236}">
                <a16:creationId xmlns:a16="http://schemas.microsoft.com/office/drawing/2014/main" id="{8833F1D0-0BD3-42B0-3A2F-B39F170DFEE7}"/>
              </a:ext>
            </a:extLst>
          </p:cNvPr>
          <p:cNvSpPr txBox="1">
            <a:spLocks/>
          </p:cNvSpPr>
          <p:nvPr/>
        </p:nvSpPr>
        <p:spPr>
          <a:xfrm>
            <a:off x="7654869" y="2615747"/>
            <a:ext cx="1828800" cy="328324"/>
          </a:xfrm>
          <a:prstGeom prst="rect">
            <a:avLst/>
          </a:prstGeom>
        </p:spPr>
        <p:txBody>
          <a:bodyPr lIns="9144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0" i="1" dirty="0">
                <a:solidFill>
                  <a:schemeClr val="bg1">
                    <a:lumMod val="50000"/>
                  </a:schemeClr>
                </a:solidFill>
                <a:latin typeface="+mj-lt"/>
                <a:ea typeface="Tahoma" panose="020B0604030504040204" pitchFamily="34" charset="0"/>
                <a:cs typeface="Tahoma" panose="020B0604030504040204" pitchFamily="34" charset="0"/>
              </a:rPr>
              <a:t>Miko Tan</a:t>
            </a:r>
          </a:p>
        </p:txBody>
      </p:sp>
      <p:sp>
        <p:nvSpPr>
          <p:cNvPr id="45" name="Subtitle 2">
            <a:extLst>
              <a:ext uri="{FF2B5EF4-FFF2-40B4-BE49-F238E27FC236}">
                <a16:creationId xmlns:a16="http://schemas.microsoft.com/office/drawing/2014/main" id="{20D63416-9F64-0BBE-0EA0-223C050BCB80}"/>
              </a:ext>
            </a:extLst>
          </p:cNvPr>
          <p:cNvSpPr txBox="1">
            <a:spLocks/>
          </p:cNvSpPr>
          <p:nvPr/>
        </p:nvSpPr>
        <p:spPr>
          <a:xfrm>
            <a:off x="9460451" y="2599934"/>
            <a:ext cx="1828800" cy="328324"/>
          </a:xfrm>
          <a:prstGeom prst="rect">
            <a:avLst/>
          </a:prstGeom>
        </p:spPr>
        <p:txBody>
          <a:bodyPr lIns="9144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1800" b="0" i="1" dirty="0">
                <a:solidFill>
                  <a:schemeClr val="bg1">
                    <a:lumMod val="50000"/>
                  </a:schemeClr>
                </a:solidFill>
                <a:latin typeface="+mj-lt"/>
                <a:ea typeface="Tahoma" panose="020B0604030504040204" pitchFamily="34" charset="0"/>
                <a:cs typeface="Tahoma" panose="020B0604030504040204" pitchFamily="34" charset="0"/>
              </a:rPr>
              <a:t>Rosario Torres</a:t>
            </a:r>
          </a:p>
        </p:txBody>
      </p:sp>
    </p:spTree>
    <p:extLst>
      <p:ext uri="{BB962C8B-B14F-4D97-AF65-F5344CB8AC3E}">
        <p14:creationId xmlns:p14="http://schemas.microsoft.com/office/powerpoint/2010/main" val="8754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73E5B-1522-7713-9164-FBDE5290B0A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20E40D4-84AE-867F-5FFE-E199E58AE5CE}"/>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Statistical Analysis &amp; Tests</a:t>
            </a:r>
            <a:endParaRPr lang="en-PH" b="1" dirty="0"/>
          </a:p>
        </p:txBody>
      </p:sp>
      <p:sp>
        <p:nvSpPr>
          <p:cNvPr id="10" name="Content Placeholder 2">
            <a:extLst>
              <a:ext uri="{FF2B5EF4-FFF2-40B4-BE49-F238E27FC236}">
                <a16:creationId xmlns:a16="http://schemas.microsoft.com/office/drawing/2014/main" id="{E0FB851D-45CC-A647-64D2-2B7E8C4E7146}"/>
              </a:ext>
            </a:extLst>
          </p:cNvPr>
          <p:cNvSpPr txBox="1">
            <a:spLocks/>
          </p:cNvSpPr>
          <p:nvPr/>
        </p:nvSpPr>
        <p:spPr>
          <a:xfrm>
            <a:off x="163286" y="615722"/>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assessing data distributions, identifying correlations, and validating assumptions to enhance model accuracy and reliability.</a:t>
            </a:r>
          </a:p>
        </p:txBody>
      </p:sp>
      <p:graphicFrame>
        <p:nvGraphicFramePr>
          <p:cNvPr id="12" name="Table 11">
            <a:extLst>
              <a:ext uri="{FF2B5EF4-FFF2-40B4-BE49-F238E27FC236}">
                <a16:creationId xmlns:a16="http://schemas.microsoft.com/office/drawing/2014/main" id="{1CA242F6-678B-25B2-19A0-0EB63C77724A}"/>
              </a:ext>
            </a:extLst>
          </p:cNvPr>
          <p:cNvGraphicFramePr>
            <a:graphicFrameLocks noGrp="1"/>
          </p:cNvGraphicFramePr>
          <p:nvPr>
            <p:extLst>
              <p:ext uri="{D42A27DB-BD31-4B8C-83A1-F6EECF244321}">
                <p14:modId xmlns:p14="http://schemas.microsoft.com/office/powerpoint/2010/main" val="3583575276"/>
              </p:ext>
            </p:extLst>
          </p:nvPr>
        </p:nvGraphicFramePr>
        <p:xfrm>
          <a:off x="163287" y="3238500"/>
          <a:ext cx="2846613" cy="3136900"/>
        </p:xfrm>
        <a:graphic>
          <a:graphicData uri="http://schemas.openxmlformats.org/drawingml/2006/table">
            <a:tbl>
              <a:tblPr>
                <a:tableStyleId>{5C22544A-7EE6-4342-B048-85BDC9FD1C3A}</a:tableStyleId>
              </a:tblPr>
              <a:tblGrid>
                <a:gridCol w="259257">
                  <a:extLst>
                    <a:ext uri="{9D8B030D-6E8A-4147-A177-3AD203B41FA5}">
                      <a16:colId xmlns:a16="http://schemas.microsoft.com/office/drawing/2014/main" val="3163540358"/>
                    </a:ext>
                  </a:extLst>
                </a:gridCol>
                <a:gridCol w="2002376">
                  <a:extLst>
                    <a:ext uri="{9D8B030D-6E8A-4147-A177-3AD203B41FA5}">
                      <a16:colId xmlns:a16="http://schemas.microsoft.com/office/drawing/2014/main" val="917407942"/>
                    </a:ext>
                  </a:extLst>
                </a:gridCol>
                <a:gridCol w="584980">
                  <a:extLst>
                    <a:ext uri="{9D8B030D-6E8A-4147-A177-3AD203B41FA5}">
                      <a16:colId xmlns:a16="http://schemas.microsoft.com/office/drawing/2014/main" val="3411262038"/>
                    </a:ext>
                  </a:extLst>
                </a:gridCol>
              </a:tblGrid>
              <a:tr h="241300">
                <a:tc>
                  <a:txBody>
                    <a:bodyPr/>
                    <a:lstStyle/>
                    <a:p>
                      <a:pPr algn="ctr" fontAlgn="ctr"/>
                      <a:r>
                        <a:rPr lang="en-PH" sz="1400" b="1" u="none" strike="noStrike" dirty="0">
                          <a:effectLst/>
                        </a:rPr>
                        <a:t>#</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fontAlgn="ctr"/>
                      <a:r>
                        <a:rPr lang="en-PH" sz="1400" b="1" u="none" strike="noStrike" dirty="0">
                          <a:effectLst/>
                        </a:rPr>
                        <a:t>Feature</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fontAlgn="ctr"/>
                      <a:r>
                        <a:rPr lang="en-PH" sz="1400" b="1" u="none" strike="noStrike" dirty="0">
                          <a:effectLst/>
                        </a:rPr>
                        <a:t>Rank</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33477894"/>
                  </a:ext>
                </a:extLst>
              </a:tr>
              <a:tr h="241300">
                <a:tc>
                  <a:txBody>
                    <a:bodyPr/>
                    <a:lstStyle/>
                    <a:p>
                      <a:pPr algn="ctr" fontAlgn="ctr"/>
                      <a:r>
                        <a:rPr lang="en-PH" sz="1400" u="none" strike="noStrike">
                          <a:effectLst/>
                        </a:rPr>
                        <a:t>0</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rPr>
                        <a:t>Id</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a:effectLst/>
                        </a:rPr>
                        <a:t>27</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89856882"/>
                  </a:ext>
                </a:extLst>
              </a:tr>
              <a:tr h="241300">
                <a:tc>
                  <a:txBody>
                    <a:bodyPr/>
                    <a:lstStyle/>
                    <a:p>
                      <a:pPr algn="ctr" fontAlgn="ctr"/>
                      <a:r>
                        <a:rPr lang="en-PH" sz="1400" u="none" strike="noStrike">
                          <a:effectLst/>
                        </a:rPr>
                        <a:t>1</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rPr>
                        <a:t>Age</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a:effectLst/>
                        </a:rPr>
                        <a:t>3</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1198227"/>
                  </a:ext>
                </a:extLst>
              </a:tr>
              <a:tr h="241300">
                <a:tc>
                  <a:txBody>
                    <a:bodyPr/>
                    <a:lstStyle/>
                    <a:p>
                      <a:pPr algn="ctr" fontAlgn="ctr"/>
                      <a:r>
                        <a:rPr lang="en-PH" sz="1400" u="none" strike="noStrike">
                          <a:effectLst/>
                        </a:rPr>
                        <a:t>2</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highlight>
                            <a:srgbClr val="FFFF00"/>
                          </a:highlight>
                        </a:rPr>
                        <a:t>Annual Income</a:t>
                      </a:r>
                      <a:endParaRPr lang="en-PH" sz="14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1</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533779218"/>
                  </a:ext>
                </a:extLst>
              </a:tr>
              <a:tr h="241300">
                <a:tc>
                  <a:txBody>
                    <a:bodyPr/>
                    <a:lstStyle/>
                    <a:p>
                      <a:pPr algn="ctr" fontAlgn="ctr"/>
                      <a:r>
                        <a:rPr lang="en-PH" sz="1400" u="none" strike="noStrike">
                          <a:effectLst/>
                        </a:rPr>
                        <a:t>3</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rPr>
                        <a:t>Number of Dependents</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7</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67070898"/>
                  </a:ext>
                </a:extLst>
              </a:tr>
              <a:tr h="241300">
                <a:tc>
                  <a:txBody>
                    <a:bodyPr/>
                    <a:lstStyle/>
                    <a:p>
                      <a:pPr algn="ctr" fontAlgn="ctr"/>
                      <a:r>
                        <a:rPr lang="en-PH" sz="1400" u="none" strike="noStrike">
                          <a:effectLst/>
                        </a:rPr>
                        <a:t>4</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rPr>
                        <a:t>Health Score</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a:effectLst/>
                        </a:rPr>
                        <a:t>20</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03690566"/>
                  </a:ext>
                </a:extLst>
              </a:tr>
              <a:tr h="241300">
                <a:tc>
                  <a:txBody>
                    <a:bodyPr/>
                    <a:lstStyle/>
                    <a:p>
                      <a:pPr algn="ctr" fontAlgn="ctr"/>
                      <a:r>
                        <a:rPr lang="en-PH" sz="1400" u="none" strike="noStrike">
                          <a:effectLst/>
                        </a:rPr>
                        <a:t>5</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highlight>
                            <a:srgbClr val="FFFF00"/>
                          </a:highlight>
                        </a:rPr>
                        <a:t>Previous Claims</a:t>
                      </a:r>
                      <a:endParaRPr lang="en-PH" sz="14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1</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180010670"/>
                  </a:ext>
                </a:extLst>
              </a:tr>
              <a:tr h="241300">
                <a:tc>
                  <a:txBody>
                    <a:bodyPr/>
                    <a:lstStyle/>
                    <a:p>
                      <a:pPr algn="ctr" fontAlgn="ctr"/>
                      <a:r>
                        <a:rPr lang="en-PH" sz="1400" u="none" strike="noStrike">
                          <a:effectLst/>
                        </a:rPr>
                        <a:t>6</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rPr>
                        <a:t>Vehicle Age</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a:effectLst/>
                        </a:rPr>
                        <a:t>17</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9952947"/>
                  </a:ext>
                </a:extLst>
              </a:tr>
              <a:tr h="241300">
                <a:tc>
                  <a:txBody>
                    <a:bodyPr/>
                    <a:lstStyle/>
                    <a:p>
                      <a:pPr algn="ctr" fontAlgn="ctr"/>
                      <a:r>
                        <a:rPr lang="en-PH" sz="1400" u="none" strike="noStrike">
                          <a:effectLst/>
                        </a:rPr>
                        <a:t>7</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highlight>
                            <a:srgbClr val="FFFF00"/>
                          </a:highlight>
                        </a:rPr>
                        <a:t>Credit Score</a:t>
                      </a:r>
                      <a:endParaRPr lang="en-PH" sz="14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1</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00533332"/>
                  </a:ext>
                </a:extLst>
              </a:tr>
              <a:tr h="241300">
                <a:tc>
                  <a:txBody>
                    <a:bodyPr/>
                    <a:lstStyle/>
                    <a:p>
                      <a:pPr algn="ctr" fontAlgn="ctr"/>
                      <a:r>
                        <a:rPr lang="en-PH" sz="1400" u="none" strike="noStrike">
                          <a:effectLst/>
                        </a:rPr>
                        <a:t>8</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a:effectLst/>
                        </a:rPr>
                        <a:t>Insurance Duration</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9</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244889"/>
                  </a:ext>
                </a:extLst>
              </a:tr>
              <a:tr h="241300">
                <a:tc>
                  <a:txBody>
                    <a:bodyPr/>
                    <a:lstStyle/>
                    <a:p>
                      <a:pPr algn="ctr" fontAlgn="ctr"/>
                      <a:r>
                        <a:rPr lang="en-PH" sz="1400" u="none" strike="noStrike">
                          <a:effectLst/>
                        </a:rPr>
                        <a:t>9</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a:effectLst/>
                        </a:rPr>
                        <a:t>Smoking Status</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a:effectLst/>
                        </a:rPr>
                        <a:t>14</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33855306"/>
                  </a:ext>
                </a:extLst>
              </a:tr>
              <a:tr h="241300">
                <a:tc>
                  <a:txBody>
                    <a:bodyPr/>
                    <a:lstStyle/>
                    <a:p>
                      <a:pPr algn="ctr" fontAlgn="ctr"/>
                      <a:r>
                        <a:rPr lang="en-PH" sz="1400" u="none" strike="noStrike">
                          <a:effectLst/>
                        </a:rPr>
                        <a:t>10</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err="1">
                          <a:effectLst/>
                        </a:rPr>
                        <a:t>Age_Bin</a:t>
                      </a:r>
                      <a:r>
                        <a:rPr lang="en-PH" sz="1400" u="none" strike="noStrike" dirty="0">
                          <a:effectLst/>
                        </a:rPr>
                        <a:t> Numeric</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2</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5142726"/>
                  </a:ext>
                </a:extLst>
              </a:tr>
              <a:tr h="241300">
                <a:tc>
                  <a:txBody>
                    <a:bodyPr/>
                    <a:lstStyle/>
                    <a:p>
                      <a:pPr algn="ctr" fontAlgn="ctr"/>
                      <a:r>
                        <a:rPr lang="en-PH" sz="1400" u="none" strike="noStrike">
                          <a:effectLst/>
                        </a:rPr>
                        <a:t>11</a:t>
                      </a:r>
                      <a:endParaRPr lang="en-PH" sz="14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u="none" strike="noStrike" dirty="0" err="1">
                          <a:effectLst/>
                        </a:rPr>
                        <a:t>Gender_Female</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u="none" strike="noStrike" dirty="0">
                          <a:effectLst/>
                        </a:rPr>
                        <a:t>26</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01081071"/>
                  </a:ext>
                </a:extLst>
              </a:tr>
            </a:tbl>
          </a:graphicData>
        </a:graphic>
      </p:graphicFrame>
      <p:graphicFrame>
        <p:nvGraphicFramePr>
          <p:cNvPr id="13" name="Table 12">
            <a:extLst>
              <a:ext uri="{FF2B5EF4-FFF2-40B4-BE49-F238E27FC236}">
                <a16:creationId xmlns:a16="http://schemas.microsoft.com/office/drawing/2014/main" id="{36745906-9844-428C-8937-8AA5C7F9BF37}"/>
              </a:ext>
            </a:extLst>
          </p:cNvPr>
          <p:cNvGraphicFramePr>
            <a:graphicFrameLocks noGrp="1"/>
          </p:cNvGraphicFramePr>
          <p:nvPr>
            <p:extLst>
              <p:ext uri="{D42A27DB-BD31-4B8C-83A1-F6EECF244321}">
                <p14:modId xmlns:p14="http://schemas.microsoft.com/office/powerpoint/2010/main" val="1180209687"/>
              </p:ext>
            </p:extLst>
          </p:nvPr>
        </p:nvGraphicFramePr>
        <p:xfrm>
          <a:off x="3249035" y="3238500"/>
          <a:ext cx="3659765" cy="3136900"/>
        </p:xfrm>
        <a:graphic>
          <a:graphicData uri="http://schemas.openxmlformats.org/drawingml/2006/table">
            <a:tbl>
              <a:tblPr>
                <a:tableStyleId>{5C22544A-7EE6-4342-B048-85BDC9FD1C3A}</a:tableStyleId>
              </a:tblPr>
              <a:tblGrid>
                <a:gridCol w="236235">
                  <a:extLst>
                    <a:ext uri="{9D8B030D-6E8A-4147-A177-3AD203B41FA5}">
                      <a16:colId xmlns:a16="http://schemas.microsoft.com/office/drawing/2014/main" val="3163540358"/>
                    </a:ext>
                  </a:extLst>
                </a:gridCol>
                <a:gridCol w="2817499">
                  <a:extLst>
                    <a:ext uri="{9D8B030D-6E8A-4147-A177-3AD203B41FA5}">
                      <a16:colId xmlns:a16="http://schemas.microsoft.com/office/drawing/2014/main" val="917407942"/>
                    </a:ext>
                  </a:extLst>
                </a:gridCol>
                <a:gridCol w="606031">
                  <a:extLst>
                    <a:ext uri="{9D8B030D-6E8A-4147-A177-3AD203B41FA5}">
                      <a16:colId xmlns:a16="http://schemas.microsoft.com/office/drawing/2014/main" val="3411262038"/>
                    </a:ext>
                  </a:extLst>
                </a:gridCol>
              </a:tblGrid>
              <a:tr h="241300">
                <a:tc>
                  <a:txBody>
                    <a:bodyPr/>
                    <a:lstStyle/>
                    <a:p>
                      <a:pPr algn="ctr" fontAlgn="ctr"/>
                      <a:r>
                        <a:rPr lang="en-PH" sz="1400" b="1" u="none" strike="noStrike" dirty="0">
                          <a:effectLst/>
                        </a:rPr>
                        <a:t>#</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fontAlgn="ctr"/>
                      <a:r>
                        <a:rPr lang="en-PH" sz="1400" b="1" u="none" strike="noStrike" dirty="0">
                          <a:effectLst/>
                        </a:rPr>
                        <a:t>Feature</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fontAlgn="ctr"/>
                      <a:r>
                        <a:rPr lang="en-PH" sz="1400" b="1" u="none" strike="noStrike" dirty="0">
                          <a:effectLst/>
                        </a:rPr>
                        <a:t>Rank</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33477894"/>
                  </a:ext>
                </a:extLst>
              </a:tr>
              <a:tr h="241300">
                <a:tc>
                  <a:txBody>
                    <a:bodyPr/>
                    <a:lstStyle/>
                    <a:p>
                      <a:pPr algn="ctr" fontAlgn="ctr"/>
                      <a:r>
                        <a:rPr lang="en-PH" sz="1400" b="0" i="0" u="none" strike="noStrike">
                          <a:solidFill>
                            <a:srgbClr val="000000"/>
                          </a:solidFill>
                          <a:effectLst/>
                          <a:latin typeface="Aptos Narrow" panose="020B0004020202020204" pitchFamily="34" charset="0"/>
                        </a:rPr>
                        <a:t>12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Gender_Male</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24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89856882"/>
                  </a:ext>
                </a:extLst>
              </a:tr>
              <a:tr h="241300">
                <a:tc>
                  <a:txBody>
                    <a:bodyPr/>
                    <a:lstStyle/>
                    <a:p>
                      <a:pPr algn="ctr" fontAlgn="ctr"/>
                      <a:r>
                        <a:rPr lang="en-PH" sz="1400" b="0" i="0" u="none" strike="noStrike" dirty="0">
                          <a:solidFill>
                            <a:srgbClr val="000000"/>
                          </a:solidFill>
                          <a:effectLst/>
                          <a:latin typeface="Aptos Narrow" panose="020B0004020202020204" pitchFamily="34" charset="0"/>
                        </a:rPr>
                        <a:t>13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err="1">
                          <a:solidFill>
                            <a:srgbClr val="000000"/>
                          </a:solidFill>
                          <a:effectLst/>
                          <a:highlight>
                            <a:srgbClr val="FFFF00"/>
                          </a:highlight>
                          <a:latin typeface="Aptos Narrow" panose="020B0004020202020204" pitchFamily="34" charset="0"/>
                        </a:rPr>
                        <a:t>Income_Bin</a:t>
                      </a:r>
                      <a:r>
                        <a:rPr lang="en-PH" sz="1400" b="0" i="0" u="none" strike="noStrike" dirty="0">
                          <a:solidFill>
                            <a:srgbClr val="000000"/>
                          </a:solidFill>
                          <a:effectLst/>
                          <a:highlight>
                            <a:srgbClr val="FFFF00"/>
                          </a:highlight>
                          <a:latin typeface="Aptos Narrow" panose="020B0004020202020204" pitchFamily="34" charset="0"/>
                        </a:rPr>
                        <a:t> Numeric</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201198227"/>
                  </a:ext>
                </a:extLst>
              </a:tr>
              <a:tr h="241300">
                <a:tc>
                  <a:txBody>
                    <a:bodyPr/>
                    <a:lstStyle/>
                    <a:p>
                      <a:pPr algn="ctr" fontAlgn="ctr"/>
                      <a:r>
                        <a:rPr lang="en-PH" sz="1400" b="0" i="0" u="none" strike="noStrike">
                          <a:solidFill>
                            <a:srgbClr val="000000"/>
                          </a:solidFill>
                          <a:effectLst/>
                          <a:latin typeface="Aptos Narrow" panose="020B0004020202020204" pitchFamily="34" charset="0"/>
                        </a:rPr>
                        <a:t>14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latin typeface="Aptos Narrow" panose="020B0004020202020204" pitchFamily="34" charset="0"/>
                        </a:rPr>
                        <a:t>Education </a:t>
                      </a:r>
                      <a:r>
                        <a:rPr lang="en-PH" sz="1400" b="0" i="0" u="none" strike="noStrike" dirty="0" err="1">
                          <a:solidFill>
                            <a:srgbClr val="000000"/>
                          </a:solidFill>
                          <a:effectLst/>
                          <a:latin typeface="Aptos Narrow" panose="020B0004020202020204" pitchFamily="34" charset="0"/>
                        </a:rPr>
                        <a:t>Level_Encoded</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a:solidFill>
                            <a:srgbClr val="000000"/>
                          </a:solidFill>
                          <a:effectLst/>
                          <a:latin typeface="Aptos Narrow" panose="020B0004020202020204" pitchFamily="34" charset="0"/>
                        </a:rPr>
                        <a:t>13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33779218"/>
                  </a:ext>
                </a:extLst>
              </a:tr>
              <a:tr h="241300">
                <a:tc>
                  <a:txBody>
                    <a:bodyPr/>
                    <a:lstStyle/>
                    <a:p>
                      <a:pPr algn="ctr" fontAlgn="ctr"/>
                      <a:r>
                        <a:rPr lang="en-PH" sz="1400" b="0" i="0" u="none" strike="noStrike">
                          <a:solidFill>
                            <a:srgbClr val="000000"/>
                          </a:solidFill>
                          <a:effectLst/>
                          <a:latin typeface="Aptos Narrow" panose="020B0004020202020204" pitchFamily="34" charset="0"/>
                        </a:rPr>
                        <a:t>15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err="1">
                          <a:solidFill>
                            <a:srgbClr val="000000"/>
                          </a:solidFill>
                          <a:effectLst/>
                          <a:latin typeface="Aptos Narrow" panose="020B0004020202020204" pitchFamily="34" charset="0"/>
                        </a:rPr>
                        <a:t>Occupation_Employed</a:t>
                      </a:r>
                      <a:r>
                        <a:rPr lang="en-PH" sz="1400" b="0" i="0" u="none" strike="noStrike" dirty="0">
                          <a:solidFill>
                            <a:srgbClr val="000000"/>
                          </a:solidFill>
                          <a:effectLst/>
                          <a:latin typeface="Aptos Narrow" panose="020B0004020202020204" pitchFamily="34" charset="0"/>
                        </a:rPr>
                        <a:t>/Self-Employed</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67070898"/>
                  </a:ext>
                </a:extLst>
              </a:tr>
              <a:tr h="241300">
                <a:tc>
                  <a:txBody>
                    <a:bodyPr/>
                    <a:lstStyle/>
                    <a:p>
                      <a:pPr algn="ctr" fontAlgn="ctr"/>
                      <a:r>
                        <a:rPr lang="en-PH" sz="1400" b="0" i="0" u="none" strike="noStrike">
                          <a:solidFill>
                            <a:srgbClr val="000000"/>
                          </a:solidFill>
                          <a:effectLst/>
                          <a:latin typeface="Aptos Narrow" panose="020B0004020202020204" pitchFamily="34" charset="0"/>
                        </a:rPr>
                        <a:t>16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err="1">
                          <a:solidFill>
                            <a:srgbClr val="000000"/>
                          </a:solidFill>
                          <a:effectLst/>
                          <a:highlight>
                            <a:srgbClr val="FFFF00"/>
                          </a:highlight>
                          <a:latin typeface="Aptos Narrow" panose="020B0004020202020204" pitchFamily="34" charset="0"/>
                        </a:rPr>
                        <a:t>Occupation_Unemployed</a:t>
                      </a:r>
                      <a:endParaRPr lang="en-PH" sz="14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603690566"/>
                  </a:ext>
                </a:extLst>
              </a:tr>
              <a:tr h="241300">
                <a:tc>
                  <a:txBody>
                    <a:bodyPr/>
                    <a:lstStyle/>
                    <a:p>
                      <a:pPr algn="ctr" fontAlgn="ctr"/>
                      <a:r>
                        <a:rPr lang="en-PH" sz="1400" b="0" i="0" u="none" strike="noStrike">
                          <a:solidFill>
                            <a:srgbClr val="000000"/>
                          </a:solidFill>
                          <a:effectLst/>
                          <a:latin typeface="Aptos Narrow" panose="020B0004020202020204" pitchFamily="34" charset="0"/>
                        </a:rPr>
                        <a:t>17</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err="1">
                          <a:solidFill>
                            <a:srgbClr val="000000"/>
                          </a:solidFill>
                          <a:effectLst/>
                          <a:latin typeface="Aptos Narrow" panose="020B0004020202020204" pitchFamily="34" charset="0"/>
                        </a:rPr>
                        <a:t>Location_Rural</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80010670"/>
                  </a:ext>
                </a:extLst>
              </a:tr>
              <a:tr h="241300">
                <a:tc>
                  <a:txBody>
                    <a:bodyPr/>
                    <a:lstStyle/>
                    <a:p>
                      <a:pPr algn="ctr" fontAlgn="ctr"/>
                      <a:r>
                        <a:rPr lang="en-PH" sz="1400" b="0" i="0" u="none" strike="noStrike">
                          <a:solidFill>
                            <a:srgbClr val="000000"/>
                          </a:solidFill>
                          <a:effectLst/>
                          <a:latin typeface="Aptos Narrow" panose="020B0004020202020204" pitchFamily="34" charset="0"/>
                        </a:rPr>
                        <a:t>18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err="1">
                          <a:solidFill>
                            <a:srgbClr val="000000"/>
                          </a:solidFill>
                          <a:effectLst/>
                          <a:latin typeface="Aptos Narrow" panose="020B0004020202020204" pitchFamily="34" charset="0"/>
                        </a:rPr>
                        <a:t>Location_Suburban</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9952947"/>
                  </a:ext>
                </a:extLst>
              </a:tr>
              <a:tr h="241300">
                <a:tc>
                  <a:txBody>
                    <a:bodyPr/>
                    <a:lstStyle/>
                    <a:p>
                      <a:pPr algn="ctr" fontAlgn="ctr"/>
                      <a:r>
                        <a:rPr lang="en-PH" sz="1400" b="0" i="0" u="none" strike="noStrike">
                          <a:solidFill>
                            <a:srgbClr val="000000"/>
                          </a:solidFill>
                          <a:effectLst/>
                          <a:latin typeface="Aptos Narrow" panose="020B0004020202020204" pitchFamily="34" charset="0"/>
                        </a:rPr>
                        <a:t>19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err="1">
                          <a:solidFill>
                            <a:srgbClr val="000000"/>
                          </a:solidFill>
                          <a:effectLst/>
                          <a:latin typeface="Aptos Narrow" panose="020B0004020202020204" pitchFamily="34" charset="0"/>
                        </a:rPr>
                        <a:t>Location_Urban</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0533332"/>
                  </a:ext>
                </a:extLst>
              </a:tr>
              <a:tr h="241300">
                <a:tc>
                  <a:txBody>
                    <a:bodyPr/>
                    <a:lstStyle/>
                    <a:p>
                      <a:pPr algn="ctr" fontAlgn="ctr"/>
                      <a:r>
                        <a:rPr lang="en-PH" sz="1400" b="0" i="0" u="none" strike="noStrike">
                          <a:solidFill>
                            <a:srgbClr val="000000"/>
                          </a:solidFill>
                          <a:effectLst/>
                          <a:latin typeface="Aptos Narrow" panose="020B0004020202020204" pitchFamily="34" charset="0"/>
                        </a:rPr>
                        <a:t>20</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latin typeface="Aptos Narrow" panose="020B0004020202020204" pitchFamily="34" charset="0"/>
                        </a:rPr>
                        <a:t>Policy </a:t>
                      </a:r>
                      <a:r>
                        <a:rPr lang="en-PH" sz="1400" b="0" i="0" u="none" strike="noStrike" dirty="0" err="1">
                          <a:solidFill>
                            <a:srgbClr val="000000"/>
                          </a:solidFill>
                          <a:effectLst/>
                          <a:latin typeface="Aptos Narrow" panose="020B0004020202020204" pitchFamily="34" charset="0"/>
                        </a:rPr>
                        <a:t>Type_Basic</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22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244889"/>
                  </a:ext>
                </a:extLst>
              </a:tr>
              <a:tr h="241300">
                <a:tc>
                  <a:txBody>
                    <a:bodyPr/>
                    <a:lstStyle/>
                    <a:p>
                      <a:pPr algn="ctr" fontAlgn="ctr"/>
                      <a:r>
                        <a:rPr lang="en-PH" sz="1400" b="0" i="0" u="none" strike="noStrike">
                          <a:solidFill>
                            <a:srgbClr val="000000"/>
                          </a:solidFill>
                          <a:effectLst/>
                          <a:latin typeface="Aptos Narrow" panose="020B0004020202020204" pitchFamily="34" charset="0"/>
                        </a:rPr>
                        <a:t>21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latin typeface="Aptos Narrow" panose="020B0004020202020204" pitchFamily="34" charset="0"/>
                        </a:rPr>
                        <a:t>Policy </a:t>
                      </a:r>
                      <a:r>
                        <a:rPr lang="en-PH" sz="1400" b="0" i="0" u="none" strike="noStrike" dirty="0" err="1">
                          <a:solidFill>
                            <a:srgbClr val="000000"/>
                          </a:solidFill>
                          <a:effectLst/>
                          <a:latin typeface="Aptos Narrow" panose="020B0004020202020204" pitchFamily="34" charset="0"/>
                        </a:rPr>
                        <a:t>Type_Comprehensive</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23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33855306"/>
                  </a:ext>
                </a:extLst>
              </a:tr>
              <a:tr h="241300">
                <a:tc>
                  <a:txBody>
                    <a:bodyPr/>
                    <a:lstStyle/>
                    <a:p>
                      <a:pPr algn="ctr" fontAlgn="ctr"/>
                      <a:r>
                        <a:rPr lang="en-PH" sz="1400" b="0" i="0" u="none" strike="noStrike">
                          <a:solidFill>
                            <a:srgbClr val="000000"/>
                          </a:solidFill>
                          <a:effectLst/>
                          <a:latin typeface="Aptos Narrow" panose="020B0004020202020204" pitchFamily="34" charset="0"/>
                        </a:rPr>
                        <a:t>22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latin typeface="Aptos Narrow" panose="020B0004020202020204" pitchFamily="34" charset="0"/>
                        </a:rPr>
                        <a:t>Policy </a:t>
                      </a:r>
                      <a:r>
                        <a:rPr lang="en-PH" sz="1400" b="0" i="0" u="none" strike="noStrike" dirty="0" err="1">
                          <a:solidFill>
                            <a:srgbClr val="000000"/>
                          </a:solidFill>
                          <a:effectLst/>
                          <a:latin typeface="Aptos Narrow" panose="020B0004020202020204" pitchFamily="34" charset="0"/>
                        </a:rPr>
                        <a:t>Type_Premium</a:t>
                      </a:r>
                      <a:endParaRPr lang="en-PH" sz="14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5142726"/>
                  </a:ext>
                </a:extLst>
              </a:tr>
              <a:tr h="241300">
                <a:tc>
                  <a:txBody>
                    <a:bodyPr/>
                    <a:lstStyle/>
                    <a:p>
                      <a:pPr algn="ctr" fontAlgn="ctr"/>
                      <a:r>
                        <a:rPr lang="en-PH" sz="1400" b="0" i="0" u="none" strike="noStrike">
                          <a:solidFill>
                            <a:srgbClr val="000000"/>
                          </a:solidFill>
                          <a:effectLst/>
                          <a:latin typeface="Aptos Narrow" panose="020B0004020202020204" pitchFamily="34" charset="0"/>
                        </a:rPr>
                        <a:t>23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highlight>
                            <a:srgbClr val="FFFF00"/>
                          </a:highlight>
                          <a:latin typeface="Aptos Narrow" panose="020B0004020202020204" pitchFamily="34" charset="0"/>
                        </a:rPr>
                        <a:t>Policy Start Year</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801081071"/>
                  </a:ext>
                </a:extLst>
              </a:tr>
            </a:tbl>
          </a:graphicData>
        </a:graphic>
      </p:graphicFrame>
      <p:graphicFrame>
        <p:nvGraphicFramePr>
          <p:cNvPr id="14" name="Table 13">
            <a:extLst>
              <a:ext uri="{FF2B5EF4-FFF2-40B4-BE49-F238E27FC236}">
                <a16:creationId xmlns:a16="http://schemas.microsoft.com/office/drawing/2014/main" id="{DC6826B9-110A-40F4-6EBB-6CBA60253B6B}"/>
              </a:ext>
            </a:extLst>
          </p:cNvPr>
          <p:cNvGraphicFramePr>
            <a:graphicFrameLocks noGrp="1"/>
          </p:cNvGraphicFramePr>
          <p:nvPr>
            <p:extLst>
              <p:ext uri="{D42A27DB-BD31-4B8C-83A1-F6EECF244321}">
                <p14:modId xmlns:p14="http://schemas.microsoft.com/office/powerpoint/2010/main" val="2153108765"/>
              </p:ext>
            </p:extLst>
          </p:nvPr>
        </p:nvGraphicFramePr>
        <p:xfrm>
          <a:off x="7147934" y="3238500"/>
          <a:ext cx="3405764" cy="3136900"/>
        </p:xfrm>
        <a:graphic>
          <a:graphicData uri="http://schemas.openxmlformats.org/drawingml/2006/table">
            <a:tbl>
              <a:tblPr>
                <a:tableStyleId>{5C22544A-7EE6-4342-B048-85BDC9FD1C3A}</a:tableStyleId>
              </a:tblPr>
              <a:tblGrid>
                <a:gridCol w="240826">
                  <a:extLst>
                    <a:ext uri="{9D8B030D-6E8A-4147-A177-3AD203B41FA5}">
                      <a16:colId xmlns:a16="http://schemas.microsoft.com/office/drawing/2014/main" val="3163540358"/>
                    </a:ext>
                  </a:extLst>
                </a:gridCol>
                <a:gridCol w="2581732">
                  <a:extLst>
                    <a:ext uri="{9D8B030D-6E8A-4147-A177-3AD203B41FA5}">
                      <a16:colId xmlns:a16="http://schemas.microsoft.com/office/drawing/2014/main" val="917407942"/>
                    </a:ext>
                  </a:extLst>
                </a:gridCol>
                <a:gridCol w="583206">
                  <a:extLst>
                    <a:ext uri="{9D8B030D-6E8A-4147-A177-3AD203B41FA5}">
                      <a16:colId xmlns:a16="http://schemas.microsoft.com/office/drawing/2014/main" val="3411262038"/>
                    </a:ext>
                  </a:extLst>
                </a:gridCol>
              </a:tblGrid>
              <a:tr h="241300">
                <a:tc>
                  <a:txBody>
                    <a:bodyPr/>
                    <a:lstStyle/>
                    <a:p>
                      <a:pPr algn="ctr" fontAlgn="ctr"/>
                      <a:r>
                        <a:rPr lang="en-PH" sz="1400" b="1" u="none" strike="noStrike" dirty="0">
                          <a:effectLst/>
                        </a:rPr>
                        <a:t>#</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fontAlgn="ctr"/>
                      <a:r>
                        <a:rPr lang="en-PH" sz="1400" b="1" u="none" strike="noStrike" dirty="0">
                          <a:effectLst/>
                        </a:rPr>
                        <a:t>Feature</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fontAlgn="ctr"/>
                      <a:r>
                        <a:rPr lang="en-PH" sz="1400" b="1" u="none" strike="noStrike" dirty="0">
                          <a:effectLst/>
                        </a:rPr>
                        <a:t>Rank</a:t>
                      </a:r>
                      <a:endParaRPr lang="en-PH" sz="1400" b="1"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33477894"/>
                  </a:ext>
                </a:extLst>
              </a:tr>
              <a:tr h="241300">
                <a:tc>
                  <a:txBody>
                    <a:bodyPr/>
                    <a:lstStyle/>
                    <a:p>
                      <a:pPr algn="ctr" fontAlgn="ctr"/>
                      <a:r>
                        <a:rPr lang="en-PH" sz="1400" b="0" i="0" u="none" strike="noStrike">
                          <a:solidFill>
                            <a:srgbClr val="000000"/>
                          </a:solidFill>
                          <a:effectLst/>
                          <a:latin typeface="Aptos Narrow" panose="020B0004020202020204" pitchFamily="34" charset="0"/>
                        </a:rPr>
                        <a:t>24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highlight>
                            <a:srgbClr val="FFFF00"/>
                          </a:highlight>
                          <a:latin typeface="Aptos Narrow" panose="020B0004020202020204" pitchFamily="34" charset="0"/>
                        </a:rPr>
                        <a:t>Policy Start Month</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689856882"/>
                  </a:ext>
                </a:extLst>
              </a:tr>
              <a:tr h="241300">
                <a:tc>
                  <a:txBody>
                    <a:bodyPr/>
                    <a:lstStyle/>
                    <a:p>
                      <a:pPr algn="ctr" fontAlgn="ctr"/>
                      <a:r>
                        <a:rPr lang="en-PH" sz="1400" b="0" i="0" u="none" strike="noStrike">
                          <a:solidFill>
                            <a:srgbClr val="000000"/>
                          </a:solidFill>
                          <a:effectLst/>
                          <a:latin typeface="Aptos Narrow" panose="020B0004020202020204" pitchFamily="34" charset="0"/>
                        </a:rPr>
                        <a:t>25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highlight>
                            <a:srgbClr val="FFFF00"/>
                          </a:highlight>
                          <a:latin typeface="Aptos Narrow" panose="020B0004020202020204" pitchFamily="34" charset="0"/>
                        </a:rPr>
                        <a:t>Years Since Start</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201198227"/>
                  </a:ext>
                </a:extLst>
              </a:tr>
              <a:tr h="241300">
                <a:tc>
                  <a:txBody>
                    <a:bodyPr/>
                    <a:lstStyle/>
                    <a:p>
                      <a:pPr algn="ctr" fontAlgn="ctr"/>
                      <a:r>
                        <a:rPr lang="en-PH" sz="1400" b="0" i="0" u="none" strike="noStrike">
                          <a:solidFill>
                            <a:srgbClr val="000000"/>
                          </a:solidFill>
                          <a:effectLst/>
                          <a:latin typeface="Aptos Narrow" panose="020B0004020202020204" pitchFamily="34" charset="0"/>
                        </a:rPr>
                        <a:t>26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Customer Feedback_Average</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33779218"/>
                  </a:ext>
                </a:extLst>
              </a:tr>
              <a:tr h="241300">
                <a:tc>
                  <a:txBody>
                    <a:bodyPr/>
                    <a:lstStyle/>
                    <a:p>
                      <a:pPr algn="ctr" fontAlgn="ctr"/>
                      <a:r>
                        <a:rPr lang="en-PH" sz="1400" b="0" i="0" u="none" strike="noStrike">
                          <a:solidFill>
                            <a:srgbClr val="000000"/>
                          </a:solidFill>
                          <a:effectLst/>
                          <a:latin typeface="Aptos Narrow" panose="020B0004020202020204" pitchFamily="34" charset="0"/>
                        </a:rPr>
                        <a:t>27</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Customer Feedback_Good</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767070898"/>
                  </a:ext>
                </a:extLst>
              </a:tr>
              <a:tr h="241300">
                <a:tc>
                  <a:txBody>
                    <a:bodyPr/>
                    <a:lstStyle/>
                    <a:p>
                      <a:pPr algn="ctr" fontAlgn="ctr"/>
                      <a:r>
                        <a:rPr lang="en-PH" sz="1400" b="0" i="0" u="none" strike="noStrike">
                          <a:solidFill>
                            <a:srgbClr val="000000"/>
                          </a:solidFill>
                          <a:effectLst/>
                          <a:latin typeface="Aptos Narrow" panose="020B0004020202020204" pitchFamily="34" charset="0"/>
                        </a:rPr>
                        <a:t>28</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highlight>
                            <a:srgbClr val="FFFF00"/>
                          </a:highlight>
                          <a:latin typeface="Aptos Narrow" panose="020B0004020202020204" pitchFamily="34" charset="0"/>
                        </a:rPr>
                        <a:t>Customer </a:t>
                      </a:r>
                      <a:r>
                        <a:rPr lang="en-PH" sz="1400" b="0" i="0" u="none" strike="noStrike" dirty="0" err="1">
                          <a:solidFill>
                            <a:srgbClr val="000000"/>
                          </a:solidFill>
                          <a:effectLst/>
                          <a:highlight>
                            <a:srgbClr val="FFFF00"/>
                          </a:highlight>
                          <a:latin typeface="Aptos Narrow" panose="020B0004020202020204" pitchFamily="34" charset="0"/>
                        </a:rPr>
                        <a:t>Feedback_Not</a:t>
                      </a:r>
                      <a:r>
                        <a:rPr lang="en-PH" sz="1400" b="0" i="0" u="none" strike="noStrike" dirty="0">
                          <a:solidFill>
                            <a:srgbClr val="000000"/>
                          </a:solidFill>
                          <a:effectLst/>
                          <a:highlight>
                            <a:srgbClr val="FFFF00"/>
                          </a:highlight>
                          <a:latin typeface="Aptos Narrow" panose="020B0004020202020204" pitchFamily="34" charset="0"/>
                        </a:rPr>
                        <a:t> Provided</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603690566"/>
                  </a:ext>
                </a:extLst>
              </a:tr>
              <a:tr h="241300">
                <a:tc>
                  <a:txBody>
                    <a:bodyPr/>
                    <a:lstStyle/>
                    <a:p>
                      <a:pPr algn="ctr" fontAlgn="ctr"/>
                      <a:r>
                        <a:rPr lang="en-PH" sz="1400" b="0" i="0" u="none" strike="noStrike">
                          <a:solidFill>
                            <a:srgbClr val="000000"/>
                          </a:solidFill>
                          <a:effectLst/>
                          <a:latin typeface="Aptos Narrow" panose="020B0004020202020204" pitchFamily="34" charset="0"/>
                        </a:rPr>
                        <a:t>29</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Customer Feedback_Poor</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80010670"/>
                  </a:ext>
                </a:extLst>
              </a:tr>
              <a:tr h="241300">
                <a:tc>
                  <a:txBody>
                    <a:bodyPr/>
                    <a:lstStyle/>
                    <a:p>
                      <a:pPr algn="ctr" fontAlgn="ctr"/>
                      <a:r>
                        <a:rPr lang="en-PH" sz="1400" b="0" i="0" u="none" strike="noStrike">
                          <a:solidFill>
                            <a:srgbClr val="000000"/>
                          </a:solidFill>
                          <a:effectLst/>
                          <a:latin typeface="Aptos Narrow" panose="020B0004020202020204" pitchFamily="34" charset="0"/>
                        </a:rPr>
                        <a:t>30</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Exercise Frequency Encoded</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9952947"/>
                  </a:ext>
                </a:extLst>
              </a:tr>
              <a:tr h="241300">
                <a:tc>
                  <a:txBody>
                    <a:bodyPr/>
                    <a:lstStyle/>
                    <a:p>
                      <a:pPr algn="ctr" fontAlgn="ctr"/>
                      <a:r>
                        <a:rPr lang="en-PH" sz="1400" b="0" i="0" u="none" strike="noStrike">
                          <a:solidFill>
                            <a:srgbClr val="000000"/>
                          </a:solidFill>
                          <a:effectLst/>
                          <a:latin typeface="Aptos Narrow" panose="020B0004020202020204" pitchFamily="34" charset="0"/>
                        </a:rPr>
                        <a:t>31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Property Type_Apartment</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25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0533332"/>
                  </a:ext>
                </a:extLst>
              </a:tr>
              <a:tr h="241300">
                <a:tc>
                  <a:txBody>
                    <a:bodyPr/>
                    <a:lstStyle/>
                    <a:p>
                      <a:pPr algn="ctr" fontAlgn="ctr"/>
                      <a:r>
                        <a:rPr lang="en-PH" sz="1400" b="0" i="0" u="none" strike="noStrike">
                          <a:solidFill>
                            <a:srgbClr val="000000"/>
                          </a:solidFill>
                          <a:effectLst/>
                          <a:latin typeface="Aptos Narrow" panose="020B0004020202020204" pitchFamily="34" charset="0"/>
                        </a:rPr>
                        <a:t>32</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Property Type_Condo</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16</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244889"/>
                  </a:ext>
                </a:extLst>
              </a:tr>
              <a:tr h="241300">
                <a:tc>
                  <a:txBody>
                    <a:bodyPr/>
                    <a:lstStyle/>
                    <a:p>
                      <a:pPr algn="ctr" fontAlgn="ctr"/>
                      <a:r>
                        <a:rPr lang="en-PH" sz="1400" b="0" i="0" u="none" strike="noStrike">
                          <a:solidFill>
                            <a:srgbClr val="000000"/>
                          </a:solidFill>
                          <a:effectLst/>
                          <a:latin typeface="Aptos Narrow" panose="020B0004020202020204" pitchFamily="34" charset="0"/>
                        </a:rPr>
                        <a:t>33</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Property Type_House</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21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33855306"/>
                  </a:ext>
                </a:extLst>
              </a:tr>
              <a:tr h="241300">
                <a:tc>
                  <a:txBody>
                    <a:bodyPr/>
                    <a:lstStyle/>
                    <a:p>
                      <a:pPr algn="ctr" fontAlgn="ctr"/>
                      <a:r>
                        <a:rPr lang="en-PH" sz="1400" b="0" i="0" u="none" strike="noStrike">
                          <a:solidFill>
                            <a:srgbClr val="000000"/>
                          </a:solidFill>
                          <a:effectLst/>
                          <a:latin typeface="Aptos Narrow" panose="020B0004020202020204" pitchFamily="34" charset="0"/>
                        </a:rPr>
                        <a:t>34</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dirty="0">
                          <a:solidFill>
                            <a:srgbClr val="000000"/>
                          </a:solidFill>
                          <a:effectLst/>
                          <a:highlight>
                            <a:srgbClr val="FFFF00"/>
                          </a:highlight>
                          <a:latin typeface="Aptos Narrow" panose="020B0004020202020204" pitchFamily="34" charset="0"/>
                        </a:rPr>
                        <a:t>Previous </a:t>
                      </a:r>
                      <a:r>
                        <a:rPr lang="en-PH" sz="1400" b="0" i="0" u="none" strike="noStrike" dirty="0" err="1">
                          <a:solidFill>
                            <a:srgbClr val="000000"/>
                          </a:solidFill>
                          <a:effectLst/>
                          <a:highlight>
                            <a:srgbClr val="FFFF00"/>
                          </a:highlight>
                          <a:latin typeface="Aptos Narrow" panose="020B0004020202020204" pitchFamily="34" charset="0"/>
                        </a:rPr>
                        <a:t>Claims_Bin</a:t>
                      </a:r>
                      <a:r>
                        <a:rPr lang="en-PH" sz="1400" b="0" i="0" u="none" strike="noStrike" dirty="0">
                          <a:solidFill>
                            <a:srgbClr val="000000"/>
                          </a:solidFill>
                          <a:effectLst/>
                          <a:highlight>
                            <a:srgbClr val="FFFF00"/>
                          </a:highlight>
                          <a:latin typeface="Aptos Narrow" panose="020B0004020202020204" pitchFamily="34" charset="0"/>
                        </a:rPr>
                        <a:t> Numeric</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525142726"/>
                  </a:ext>
                </a:extLst>
              </a:tr>
              <a:tr h="241300">
                <a:tc>
                  <a:txBody>
                    <a:bodyPr/>
                    <a:lstStyle/>
                    <a:p>
                      <a:pPr algn="ctr" fontAlgn="ctr"/>
                      <a:r>
                        <a:rPr lang="en-PH" sz="1400" b="0" i="0" u="none" strike="noStrike" dirty="0">
                          <a:solidFill>
                            <a:srgbClr val="000000"/>
                          </a:solidFill>
                          <a:effectLst/>
                          <a:latin typeface="Aptos Narrow" panose="020B0004020202020204" pitchFamily="34" charset="0"/>
                        </a:rPr>
                        <a:t>35</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fontAlgn="ctr"/>
                      <a:r>
                        <a:rPr lang="en-PH" sz="1400" b="0" i="0" u="none" strike="noStrike">
                          <a:solidFill>
                            <a:srgbClr val="000000"/>
                          </a:solidFill>
                          <a:effectLst/>
                          <a:latin typeface="Aptos Narrow" panose="020B0004020202020204" pitchFamily="34" charset="0"/>
                        </a:rPr>
                        <a:t>Insurance Duration_Bin Numeric</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fontAlgn="ctr"/>
                      <a:r>
                        <a:rPr lang="en-PH" sz="1400" b="0" i="0" u="none" strike="noStrike" dirty="0">
                          <a:solidFill>
                            <a:srgbClr val="000000"/>
                          </a:solidFill>
                          <a:effectLst/>
                          <a:latin typeface="Aptos Narrow" panose="020B0004020202020204" pitchFamily="34" charset="0"/>
                        </a:rPr>
                        <a:t>10</a:t>
                      </a:r>
                    </a:p>
                  </a:txBody>
                  <a:tcPr marL="7620" marR="7620" marT="762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01081071"/>
                  </a:ext>
                </a:extLst>
              </a:tr>
            </a:tbl>
          </a:graphicData>
        </a:graphic>
      </p:graphicFrame>
      <p:sp>
        <p:nvSpPr>
          <p:cNvPr id="15" name="Content Placeholder 2">
            <a:extLst>
              <a:ext uri="{FF2B5EF4-FFF2-40B4-BE49-F238E27FC236}">
                <a16:creationId xmlns:a16="http://schemas.microsoft.com/office/drawing/2014/main" id="{418A42C1-4F89-21A5-E9BA-CF61A9F76AEE}"/>
              </a:ext>
            </a:extLst>
          </p:cNvPr>
          <p:cNvSpPr txBox="1">
            <a:spLocks/>
          </p:cNvSpPr>
          <p:nvPr/>
        </p:nvSpPr>
        <p:spPr>
          <a:xfrm>
            <a:off x="163286" y="1307646"/>
            <a:ext cx="10390412" cy="1930854"/>
          </a:xfrm>
          <a:prstGeom prst="rect">
            <a:avLst/>
          </a:prstGeom>
        </p:spPr>
        <p:txBody>
          <a:bodyPr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Recursive Feature Elimination (RFE) </a:t>
            </a:r>
            <a:r>
              <a:rPr lang="en-US" sz="2400" dirty="0"/>
              <a:t>finds the best feature set by repeatedly testing. It works well with any model. </a:t>
            </a:r>
          </a:p>
          <a:p>
            <a:r>
              <a:rPr lang="en-US" sz="2400" dirty="0"/>
              <a:t>The top selected features are highlighted below. Out of the 10 features, the group removed </a:t>
            </a:r>
            <a:r>
              <a:rPr lang="en-US" sz="2400" b="1" dirty="0"/>
              <a:t>Customer </a:t>
            </a:r>
            <a:r>
              <a:rPr lang="en-US" sz="2400" b="1" dirty="0" err="1"/>
              <a:t>Feedback_Not</a:t>
            </a:r>
            <a:r>
              <a:rPr lang="en-US" sz="2400" b="1" dirty="0"/>
              <a:t> Provided </a:t>
            </a:r>
            <a:r>
              <a:rPr lang="en-US" sz="2400" dirty="0"/>
              <a:t>as it did not make sense.</a:t>
            </a:r>
          </a:p>
        </p:txBody>
      </p:sp>
    </p:spTree>
    <p:extLst>
      <p:ext uri="{BB962C8B-B14F-4D97-AF65-F5344CB8AC3E}">
        <p14:creationId xmlns:p14="http://schemas.microsoft.com/office/powerpoint/2010/main" val="191975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D3704-8A6B-2EAF-BC11-F4C1DD02F37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54D6A08-5DC0-314D-82D8-180467C3ECD6}"/>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Model Development &amp; Evaluation</a:t>
            </a:r>
            <a:endParaRPr lang="en-PH" b="1" dirty="0"/>
          </a:p>
        </p:txBody>
      </p:sp>
      <p:sp>
        <p:nvSpPr>
          <p:cNvPr id="11" name="Content Placeholder 2">
            <a:extLst>
              <a:ext uri="{FF2B5EF4-FFF2-40B4-BE49-F238E27FC236}">
                <a16:creationId xmlns:a16="http://schemas.microsoft.com/office/drawing/2014/main" id="{EFB48BD4-74C6-3273-7B60-1F663FADDFEE}"/>
              </a:ext>
            </a:extLst>
          </p:cNvPr>
          <p:cNvSpPr txBox="1">
            <a:spLocks/>
          </p:cNvSpPr>
          <p:nvPr/>
        </p:nvSpPr>
        <p:spPr>
          <a:xfrm>
            <a:off x="163286" y="61753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building predictive models, tuning parameters, and assessing performance to ensure accuracy and reliability.</a:t>
            </a:r>
          </a:p>
        </p:txBody>
      </p:sp>
      <p:pic>
        <p:nvPicPr>
          <p:cNvPr id="8" name="Picture 7" descr="A colorful atom with balls&#10;&#10;AI-generated content may be incorrect.">
            <a:extLst>
              <a:ext uri="{FF2B5EF4-FFF2-40B4-BE49-F238E27FC236}">
                <a16:creationId xmlns:a16="http://schemas.microsoft.com/office/drawing/2014/main" id="{A6053F01-1FF4-7C1D-0B02-599F38077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353" y="1357084"/>
            <a:ext cx="914400" cy="914400"/>
          </a:xfrm>
          <a:prstGeom prst="rect">
            <a:avLst/>
          </a:prstGeom>
        </p:spPr>
      </p:pic>
      <p:pic>
        <p:nvPicPr>
          <p:cNvPr id="12" name="Picture 11" descr="A screen shot of a computer&#10;&#10;AI-generated content may be incorrect.">
            <a:extLst>
              <a:ext uri="{FF2B5EF4-FFF2-40B4-BE49-F238E27FC236}">
                <a16:creationId xmlns:a16="http://schemas.microsoft.com/office/drawing/2014/main" id="{12ADC06F-B0C2-DF96-7462-DCF9C8BEF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53" y="3424760"/>
            <a:ext cx="914400" cy="914400"/>
          </a:xfrm>
          <a:prstGeom prst="rect">
            <a:avLst/>
          </a:prstGeom>
        </p:spPr>
      </p:pic>
      <p:graphicFrame>
        <p:nvGraphicFramePr>
          <p:cNvPr id="21" name="Content Placeholder 21">
            <a:extLst>
              <a:ext uri="{FF2B5EF4-FFF2-40B4-BE49-F238E27FC236}">
                <a16:creationId xmlns:a16="http://schemas.microsoft.com/office/drawing/2014/main" id="{E51892DB-EE96-1113-D25D-C30BA9654F0C}"/>
              </a:ext>
            </a:extLst>
          </p:cNvPr>
          <p:cNvGraphicFramePr>
            <a:graphicFrameLocks/>
          </p:cNvGraphicFramePr>
          <p:nvPr>
            <p:extLst>
              <p:ext uri="{D42A27DB-BD31-4B8C-83A1-F6EECF244321}">
                <p14:modId xmlns:p14="http://schemas.microsoft.com/office/powerpoint/2010/main" val="2425403125"/>
              </p:ext>
            </p:extLst>
          </p:nvPr>
        </p:nvGraphicFramePr>
        <p:xfrm>
          <a:off x="163286" y="1777751"/>
          <a:ext cx="4720845" cy="3323410"/>
        </p:xfrm>
        <a:graphic>
          <a:graphicData uri="http://schemas.openxmlformats.org/drawingml/2006/table">
            <a:tbl>
              <a:tblPr firstRow="1" bandRow="1">
                <a:tableStyleId>{5940675A-B579-460E-94D1-54222C63F5DA}</a:tableStyleId>
              </a:tblPr>
              <a:tblGrid>
                <a:gridCol w="2132013">
                  <a:extLst>
                    <a:ext uri="{9D8B030D-6E8A-4147-A177-3AD203B41FA5}">
                      <a16:colId xmlns:a16="http://schemas.microsoft.com/office/drawing/2014/main" val="207233904"/>
                    </a:ext>
                  </a:extLst>
                </a:gridCol>
                <a:gridCol w="2588832">
                  <a:extLst>
                    <a:ext uri="{9D8B030D-6E8A-4147-A177-3AD203B41FA5}">
                      <a16:colId xmlns:a16="http://schemas.microsoft.com/office/drawing/2014/main" val="260636935"/>
                    </a:ext>
                  </a:extLst>
                </a:gridCol>
              </a:tblGrid>
              <a:tr h="720839">
                <a:tc>
                  <a:txBody>
                    <a:bodyPr/>
                    <a:lstStyle/>
                    <a:p>
                      <a:pPr lvl="0"/>
                      <a:r>
                        <a:rPr lang="en-US" sz="1400" b="0" i="0" dirty="0"/>
                        <a:t>               Demographics</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err="1"/>
                        <a:t>Occupation_Unemployed</a:t>
                      </a:r>
                      <a:endParaRPr lang="en-US"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58353642"/>
                  </a:ext>
                </a:extLst>
              </a:tr>
              <a:tr h="1061575">
                <a:tc>
                  <a:txBody>
                    <a:bodyPr/>
                    <a:lstStyle/>
                    <a:p>
                      <a:r>
                        <a:rPr lang="en-US" sz="1400" b="0" i="0" dirty="0"/>
                        <a:t>               Financial &amp; Credit</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Annual Income</a:t>
                      </a:r>
                    </a:p>
                    <a:p>
                      <a:r>
                        <a:rPr lang="en-US" sz="1400" dirty="0" err="1"/>
                        <a:t>Income_Bin</a:t>
                      </a:r>
                      <a:r>
                        <a:rPr lang="en-US" sz="1400" dirty="0"/>
                        <a:t> Numeric</a:t>
                      </a:r>
                    </a:p>
                    <a:p>
                      <a:r>
                        <a:rPr lang="en-US" sz="1400" dirty="0"/>
                        <a:t>Credit Score</a:t>
                      </a:r>
                    </a:p>
                    <a:p>
                      <a:endParaRPr lang="en-US"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51440896"/>
                  </a:ext>
                </a:extLst>
              </a:tr>
              <a:tr h="1540996">
                <a:tc>
                  <a:txBody>
                    <a:bodyPr/>
                    <a:lstStyle/>
                    <a:p>
                      <a:r>
                        <a:rPr lang="en-US" sz="1400" b="0" i="0" dirty="0"/>
                        <a:t>               Insurance Policy</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Policy Start Year</a:t>
                      </a:r>
                    </a:p>
                    <a:p>
                      <a:r>
                        <a:rPr lang="en-US" sz="1400" dirty="0"/>
                        <a:t>Policy Start Month</a:t>
                      </a:r>
                    </a:p>
                    <a:p>
                      <a:r>
                        <a:rPr lang="en-US" sz="1400" dirty="0"/>
                        <a:t>Years Since Start</a:t>
                      </a:r>
                    </a:p>
                    <a:p>
                      <a:r>
                        <a:rPr lang="en-US" sz="1400" dirty="0"/>
                        <a:t>Previous Claims</a:t>
                      </a:r>
                    </a:p>
                    <a:p>
                      <a:r>
                        <a:rPr lang="en-US" sz="1400" dirty="0"/>
                        <a:t>Previous </a:t>
                      </a:r>
                      <a:r>
                        <a:rPr lang="en-US" sz="1400" dirty="0" err="1"/>
                        <a:t>Claims_Bin</a:t>
                      </a:r>
                      <a:r>
                        <a:rPr lang="en-US" sz="1400" dirty="0"/>
                        <a:t> Numeric</a:t>
                      </a:r>
                    </a:p>
                    <a:p>
                      <a:endParaRPr lang="en-PH"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81094318"/>
                  </a:ext>
                </a:extLst>
              </a:tr>
            </a:tbl>
          </a:graphicData>
        </a:graphic>
      </p:graphicFrame>
      <p:pic>
        <p:nvPicPr>
          <p:cNvPr id="22" name="Picture 21" descr="A blue and yellow id card&#10;&#10;AI-generated content may be incorrect.">
            <a:extLst>
              <a:ext uri="{FF2B5EF4-FFF2-40B4-BE49-F238E27FC236}">
                <a16:creationId xmlns:a16="http://schemas.microsoft.com/office/drawing/2014/main" id="{F250E54F-025B-809E-36A2-DF6B0C1F4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56" y="1773238"/>
            <a:ext cx="457200" cy="457200"/>
          </a:xfrm>
          <a:prstGeom prst="rect">
            <a:avLst/>
          </a:prstGeom>
        </p:spPr>
      </p:pic>
      <p:pic>
        <p:nvPicPr>
          <p:cNvPr id="24" name="Picture 23" descr="A stack of green paper money&#10;&#10;AI-generated content may be incorrect.">
            <a:extLst>
              <a:ext uri="{FF2B5EF4-FFF2-40B4-BE49-F238E27FC236}">
                <a16:creationId xmlns:a16="http://schemas.microsoft.com/office/drawing/2014/main" id="{7CAF0021-8510-47E8-5518-815E76C6A3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256" y="2523524"/>
            <a:ext cx="457200" cy="457200"/>
          </a:xfrm>
          <a:prstGeom prst="rect">
            <a:avLst/>
          </a:prstGeom>
        </p:spPr>
      </p:pic>
      <p:pic>
        <p:nvPicPr>
          <p:cNvPr id="26" name="Picture 25" descr="A clipboard with a pen and a cross on it&#10;&#10;AI-generated content may be incorrect.">
            <a:extLst>
              <a:ext uri="{FF2B5EF4-FFF2-40B4-BE49-F238E27FC236}">
                <a16:creationId xmlns:a16="http://schemas.microsoft.com/office/drawing/2014/main" id="{8F06A1AE-A323-B9CA-EDDB-13F5BA179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256" y="3648677"/>
            <a:ext cx="457200" cy="457200"/>
          </a:xfrm>
          <a:prstGeom prst="rect">
            <a:avLst/>
          </a:prstGeom>
        </p:spPr>
      </p:pic>
      <p:sp>
        <p:nvSpPr>
          <p:cNvPr id="27" name="TextBox 26">
            <a:extLst>
              <a:ext uri="{FF2B5EF4-FFF2-40B4-BE49-F238E27FC236}">
                <a16:creationId xmlns:a16="http://schemas.microsoft.com/office/drawing/2014/main" id="{05570ACF-42C7-ECE3-A063-524937F89D05}"/>
              </a:ext>
            </a:extLst>
          </p:cNvPr>
          <p:cNvSpPr txBox="1"/>
          <p:nvPr/>
        </p:nvSpPr>
        <p:spPr>
          <a:xfrm>
            <a:off x="163285" y="1357084"/>
            <a:ext cx="4720845" cy="371649"/>
          </a:xfrm>
          <a:prstGeom prst="rect">
            <a:avLst/>
          </a:prstGeom>
          <a:solidFill>
            <a:srgbClr val="FEDB48"/>
          </a:solidFill>
        </p:spPr>
        <p:txBody>
          <a:bodyPr wrap="square">
            <a:spAutoFit/>
          </a:bodyPr>
          <a:lstStyle/>
          <a:p>
            <a:pPr marL="0" indent="0" algn="ctr">
              <a:buNone/>
            </a:pPr>
            <a:r>
              <a:rPr lang="en-US" b="1" dirty="0"/>
              <a:t>Selected Features</a:t>
            </a:r>
          </a:p>
        </p:txBody>
      </p:sp>
      <p:graphicFrame>
        <p:nvGraphicFramePr>
          <p:cNvPr id="28" name="Table 27">
            <a:extLst>
              <a:ext uri="{FF2B5EF4-FFF2-40B4-BE49-F238E27FC236}">
                <a16:creationId xmlns:a16="http://schemas.microsoft.com/office/drawing/2014/main" id="{2A606842-BDE8-E2F6-8D9C-F5C2EF6196A9}"/>
              </a:ext>
            </a:extLst>
          </p:cNvPr>
          <p:cNvGraphicFramePr>
            <a:graphicFrameLocks noGrp="1"/>
          </p:cNvGraphicFramePr>
          <p:nvPr>
            <p:extLst>
              <p:ext uri="{D42A27DB-BD31-4B8C-83A1-F6EECF244321}">
                <p14:modId xmlns:p14="http://schemas.microsoft.com/office/powerpoint/2010/main" val="1151507608"/>
              </p:ext>
            </p:extLst>
          </p:nvPr>
        </p:nvGraphicFramePr>
        <p:xfrm>
          <a:off x="6314828" y="1814450"/>
          <a:ext cx="4296539" cy="1524000"/>
        </p:xfrm>
        <a:graphic>
          <a:graphicData uri="http://schemas.openxmlformats.org/drawingml/2006/table">
            <a:tbl>
              <a:tblPr firstRow="1" bandRow="1">
                <a:tableStyleId>{5940675A-B579-460E-94D1-54222C63F5DA}</a:tableStyleId>
              </a:tblPr>
              <a:tblGrid>
                <a:gridCol w="1604010">
                  <a:extLst>
                    <a:ext uri="{9D8B030D-6E8A-4147-A177-3AD203B41FA5}">
                      <a16:colId xmlns:a16="http://schemas.microsoft.com/office/drawing/2014/main" val="1216073914"/>
                    </a:ext>
                  </a:extLst>
                </a:gridCol>
                <a:gridCol w="1439292">
                  <a:extLst>
                    <a:ext uri="{9D8B030D-6E8A-4147-A177-3AD203B41FA5}">
                      <a16:colId xmlns:a16="http://schemas.microsoft.com/office/drawing/2014/main" val="3407196310"/>
                    </a:ext>
                  </a:extLst>
                </a:gridCol>
                <a:gridCol w="1253237">
                  <a:extLst>
                    <a:ext uri="{9D8B030D-6E8A-4147-A177-3AD203B41FA5}">
                      <a16:colId xmlns:a16="http://schemas.microsoft.com/office/drawing/2014/main" val="1277840282"/>
                    </a:ext>
                  </a:extLst>
                </a:gridCol>
              </a:tblGrid>
              <a:tr h="2347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Model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Training RMSLE</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Test RMSLE</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36502087"/>
                  </a:ext>
                </a:extLst>
              </a:tr>
              <a:tr h="0">
                <a:tc>
                  <a:txBody>
                    <a:bodyPr/>
                    <a:lstStyle/>
                    <a:p>
                      <a:r>
                        <a:rPr lang="en-US" sz="1400" dirty="0"/>
                        <a:t>Linear Regression</a:t>
                      </a:r>
                      <a:endParaRPr lang="en-PH" sz="18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0.4714</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0.4725</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147710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Decision Tree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0.0057</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0.6603</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73315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Random Forest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0.4646</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0.4659</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27742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XGBoost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0.4641</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0.4654</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4273523"/>
                  </a:ext>
                </a:extLst>
              </a:tr>
            </a:tbl>
          </a:graphicData>
        </a:graphic>
      </p:graphicFrame>
      <p:graphicFrame>
        <p:nvGraphicFramePr>
          <p:cNvPr id="29" name="Table 28">
            <a:extLst>
              <a:ext uri="{FF2B5EF4-FFF2-40B4-BE49-F238E27FC236}">
                <a16:creationId xmlns:a16="http://schemas.microsoft.com/office/drawing/2014/main" id="{0F3ECC7D-39CD-1A67-95D3-CE96961247DE}"/>
              </a:ext>
            </a:extLst>
          </p:cNvPr>
          <p:cNvGraphicFramePr>
            <a:graphicFrameLocks noGrp="1"/>
          </p:cNvGraphicFramePr>
          <p:nvPr>
            <p:extLst>
              <p:ext uri="{D42A27DB-BD31-4B8C-83A1-F6EECF244321}">
                <p14:modId xmlns:p14="http://schemas.microsoft.com/office/powerpoint/2010/main" val="2826629724"/>
              </p:ext>
            </p:extLst>
          </p:nvPr>
        </p:nvGraphicFramePr>
        <p:xfrm>
          <a:off x="6298112" y="3881960"/>
          <a:ext cx="4296538" cy="1219200"/>
        </p:xfrm>
        <a:graphic>
          <a:graphicData uri="http://schemas.openxmlformats.org/drawingml/2006/table">
            <a:tbl>
              <a:tblPr firstRow="1" bandRow="1">
                <a:tableStyleId>{5940675A-B579-460E-94D1-54222C63F5DA}</a:tableStyleId>
              </a:tblPr>
              <a:tblGrid>
                <a:gridCol w="2264544">
                  <a:extLst>
                    <a:ext uri="{9D8B030D-6E8A-4147-A177-3AD203B41FA5}">
                      <a16:colId xmlns:a16="http://schemas.microsoft.com/office/drawing/2014/main" val="1216073914"/>
                    </a:ext>
                  </a:extLst>
                </a:gridCol>
                <a:gridCol w="2031994">
                  <a:extLst>
                    <a:ext uri="{9D8B030D-6E8A-4147-A177-3AD203B41FA5}">
                      <a16:colId xmlns:a16="http://schemas.microsoft.com/office/drawing/2014/main" val="3407196310"/>
                    </a:ext>
                  </a:extLst>
                </a:gridCol>
              </a:tblGrid>
              <a:tr h="20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Model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Test RMSLE</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3650208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Decision Tree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0.4676</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73315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Random Forest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0.4660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27742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XGBoost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0.4653</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4273523"/>
                  </a:ext>
                </a:extLst>
              </a:tr>
            </a:tbl>
          </a:graphicData>
        </a:graphic>
      </p:graphicFrame>
      <p:sp>
        <p:nvSpPr>
          <p:cNvPr id="30" name="TextBox 29">
            <a:extLst>
              <a:ext uri="{FF2B5EF4-FFF2-40B4-BE49-F238E27FC236}">
                <a16:creationId xmlns:a16="http://schemas.microsoft.com/office/drawing/2014/main" id="{5553A479-4042-1FDA-70C4-341DE969E565}"/>
              </a:ext>
            </a:extLst>
          </p:cNvPr>
          <p:cNvSpPr txBox="1"/>
          <p:nvPr/>
        </p:nvSpPr>
        <p:spPr>
          <a:xfrm>
            <a:off x="6298112" y="3463291"/>
            <a:ext cx="4296539" cy="369332"/>
          </a:xfrm>
          <a:prstGeom prst="rect">
            <a:avLst/>
          </a:prstGeom>
          <a:solidFill>
            <a:srgbClr val="FEDB48"/>
          </a:solidFill>
        </p:spPr>
        <p:txBody>
          <a:bodyPr wrap="square">
            <a:spAutoFit/>
          </a:bodyPr>
          <a:lstStyle/>
          <a:p>
            <a:pPr marL="0" indent="0" algn="ctr">
              <a:buNone/>
            </a:pPr>
            <a:r>
              <a:rPr lang="en-US" b="1" dirty="0"/>
              <a:t>Model w/ </a:t>
            </a:r>
            <a:r>
              <a:rPr lang="en-US" b="1" dirty="0" err="1"/>
              <a:t>RandomizedSearchCV</a:t>
            </a:r>
            <a:endParaRPr lang="en-US" b="1" dirty="0"/>
          </a:p>
        </p:txBody>
      </p:sp>
      <p:sp>
        <p:nvSpPr>
          <p:cNvPr id="31" name="TextBox 30">
            <a:extLst>
              <a:ext uri="{FF2B5EF4-FFF2-40B4-BE49-F238E27FC236}">
                <a16:creationId xmlns:a16="http://schemas.microsoft.com/office/drawing/2014/main" id="{D484F3F8-2B35-739C-77B8-D9973695B8CC}"/>
              </a:ext>
            </a:extLst>
          </p:cNvPr>
          <p:cNvSpPr txBox="1"/>
          <p:nvPr/>
        </p:nvSpPr>
        <p:spPr>
          <a:xfrm>
            <a:off x="6298112" y="1383200"/>
            <a:ext cx="4296539" cy="369332"/>
          </a:xfrm>
          <a:prstGeom prst="rect">
            <a:avLst/>
          </a:prstGeom>
          <a:solidFill>
            <a:srgbClr val="FEDB48"/>
          </a:solidFill>
        </p:spPr>
        <p:txBody>
          <a:bodyPr wrap="square">
            <a:spAutoFit/>
          </a:bodyPr>
          <a:lstStyle/>
          <a:p>
            <a:pPr marL="0" indent="0" algn="ctr">
              <a:buNone/>
            </a:pPr>
            <a:r>
              <a:rPr lang="en-US" b="1" dirty="0"/>
              <a:t>Initial Model Run</a:t>
            </a:r>
          </a:p>
        </p:txBody>
      </p:sp>
      <p:sp>
        <p:nvSpPr>
          <p:cNvPr id="32" name="Content Placeholder 2">
            <a:extLst>
              <a:ext uri="{FF2B5EF4-FFF2-40B4-BE49-F238E27FC236}">
                <a16:creationId xmlns:a16="http://schemas.microsoft.com/office/drawing/2014/main" id="{0C4DA22D-34DB-ADDA-0B30-E486DAC37C19}"/>
              </a:ext>
            </a:extLst>
          </p:cNvPr>
          <p:cNvSpPr txBox="1">
            <a:spLocks/>
          </p:cNvSpPr>
          <p:nvPr/>
        </p:nvSpPr>
        <p:spPr>
          <a:xfrm>
            <a:off x="163285" y="5207002"/>
            <a:ext cx="10448081" cy="1524000"/>
          </a:xfrm>
          <a:prstGeom prst="rect">
            <a:avLst/>
          </a:prstGeom>
          <a:solidFill>
            <a:srgbClr val="FFFF99"/>
          </a:solidFill>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Key Observations:</a:t>
            </a:r>
          </a:p>
          <a:p>
            <a:r>
              <a:rPr lang="en-US" sz="1400" dirty="0" err="1"/>
              <a:t>RandomizedSearchCV</a:t>
            </a:r>
            <a:r>
              <a:rPr lang="en-US" sz="1400" dirty="0"/>
              <a:t> improves RMSLE by efficiently tuning hyperparameters, reducing overfitting, and enhancing model generalization on skewed data. </a:t>
            </a:r>
          </a:p>
          <a:p>
            <a:r>
              <a:rPr lang="en-US" sz="1400" dirty="0"/>
              <a:t>The </a:t>
            </a:r>
            <a:r>
              <a:rPr lang="en-US" sz="1400" dirty="0" err="1"/>
              <a:t>XGBoost</a:t>
            </a:r>
            <a:r>
              <a:rPr lang="en-US" sz="1400" dirty="0"/>
              <a:t> model with </a:t>
            </a:r>
            <a:r>
              <a:rPr lang="en-US" sz="1400" dirty="0" err="1"/>
              <a:t>RandomizedSearchCV</a:t>
            </a:r>
            <a:r>
              <a:rPr lang="en-US" sz="1400" dirty="0"/>
              <a:t> performed  best, demonstrating strong generalization and a low Root Mean Squared Logarithmic Error (RMSLE) using the test data. </a:t>
            </a:r>
          </a:p>
          <a:p>
            <a:endParaRPr lang="en-US" sz="1400" dirty="0"/>
          </a:p>
          <a:p>
            <a:endParaRPr lang="en-US" sz="1400" b="1" dirty="0"/>
          </a:p>
          <a:p>
            <a:pPr lvl="1"/>
            <a:endParaRPr lang="en-PH" sz="1200" dirty="0"/>
          </a:p>
        </p:txBody>
      </p:sp>
      <p:sp>
        <p:nvSpPr>
          <p:cNvPr id="34" name="Rectangle 33">
            <a:extLst>
              <a:ext uri="{FF2B5EF4-FFF2-40B4-BE49-F238E27FC236}">
                <a16:creationId xmlns:a16="http://schemas.microsoft.com/office/drawing/2014/main" id="{E9F54446-8254-F068-1830-F02EAB11F6CB}"/>
              </a:ext>
            </a:extLst>
          </p:cNvPr>
          <p:cNvSpPr/>
          <p:nvPr/>
        </p:nvSpPr>
        <p:spPr>
          <a:xfrm>
            <a:off x="6298112" y="4775200"/>
            <a:ext cx="3684088" cy="3259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8788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D81D8-B3DC-43C2-6E5B-04ACF0CA22B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756FC88C-E8BF-8CB5-0478-B72546FE6041}"/>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Model Simulation</a:t>
            </a:r>
            <a:endParaRPr lang="en-PH" b="1" dirty="0"/>
          </a:p>
        </p:txBody>
      </p:sp>
      <p:sp>
        <p:nvSpPr>
          <p:cNvPr id="11" name="Content Placeholder 2">
            <a:extLst>
              <a:ext uri="{FF2B5EF4-FFF2-40B4-BE49-F238E27FC236}">
                <a16:creationId xmlns:a16="http://schemas.microsoft.com/office/drawing/2014/main" id="{1725372D-9E96-6D49-F1BF-46E1C4C7D9E2}"/>
              </a:ext>
            </a:extLst>
          </p:cNvPr>
          <p:cNvSpPr txBox="1">
            <a:spLocks/>
          </p:cNvSpPr>
          <p:nvPr/>
        </p:nvSpPr>
        <p:spPr>
          <a:xfrm>
            <a:off x="163286" y="68103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5587"/>
                </a:solidFill>
              </a:rPr>
              <a:t>Bright Health Insurance Premium Prediction</a:t>
            </a:r>
          </a:p>
        </p:txBody>
      </p:sp>
    </p:spTree>
    <p:extLst>
      <p:ext uri="{BB962C8B-B14F-4D97-AF65-F5344CB8AC3E}">
        <p14:creationId xmlns:p14="http://schemas.microsoft.com/office/powerpoint/2010/main" val="164642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C72E2-06C8-7F81-6981-366A011A84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2F0AC-7FE4-7F33-9C98-3AB22F0E9294}"/>
              </a:ext>
            </a:extLst>
          </p:cNvPr>
          <p:cNvSpPr>
            <a:spLocks noGrp="1"/>
          </p:cNvSpPr>
          <p:nvPr>
            <p:ph type="title"/>
          </p:nvPr>
        </p:nvSpPr>
        <p:spPr/>
        <p:txBody>
          <a:bodyPr/>
          <a:lstStyle/>
          <a:p>
            <a:r>
              <a:rPr lang="en-US" b="1" dirty="0"/>
              <a:t>Q&amp;A</a:t>
            </a:r>
            <a:endParaRPr lang="en-PH" b="1" dirty="0"/>
          </a:p>
        </p:txBody>
      </p:sp>
      <p:sp>
        <p:nvSpPr>
          <p:cNvPr id="3" name="Content Placeholder 2">
            <a:extLst>
              <a:ext uri="{FF2B5EF4-FFF2-40B4-BE49-F238E27FC236}">
                <a16:creationId xmlns:a16="http://schemas.microsoft.com/office/drawing/2014/main" id="{A68380D9-30D0-C444-F396-1374556A8602}"/>
              </a:ext>
            </a:extLst>
          </p:cNvPr>
          <p:cNvSpPr>
            <a:spLocks noGrp="1"/>
          </p:cNvSpPr>
          <p:nvPr>
            <p:ph idx="1"/>
          </p:nvPr>
        </p:nvSpPr>
        <p:spPr/>
        <p:txBody>
          <a:bodyPr/>
          <a:lstStyle/>
          <a:p>
            <a:endParaRPr lang="en-PH" sz="2400" dirty="0"/>
          </a:p>
        </p:txBody>
      </p:sp>
    </p:spTree>
    <p:extLst>
      <p:ext uri="{BB962C8B-B14F-4D97-AF65-F5344CB8AC3E}">
        <p14:creationId xmlns:p14="http://schemas.microsoft.com/office/powerpoint/2010/main" val="46642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0C1CB-FB85-EA28-85E4-6C8DB2485F6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70FFDA7-83D6-36E1-0E6B-9702CA47B70A}"/>
              </a:ext>
            </a:extLst>
          </p:cNvPr>
          <p:cNvSpPr txBox="1">
            <a:spLocks/>
          </p:cNvSpPr>
          <p:nvPr/>
        </p:nvSpPr>
        <p:spPr>
          <a:xfrm>
            <a:off x="163285" y="365126"/>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Appendix A: Detailed Model Results</a:t>
            </a:r>
            <a:endParaRPr lang="en-PH" b="1" dirty="0"/>
          </a:p>
        </p:txBody>
      </p:sp>
      <p:pic>
        <p:nvPicPr>
          <p:cNvPr id="8" name="Picture 7" descr="A colorful atom with balls&#10;&#10;AI-generated content may be incorrect.">
            <a:extLst>
              <a:ext uri="{FF2B5EF4-FFF2-40B4-BE49-F238E27FC236}">
                <a16:creationId xmlns:a16="http://schemas.microsoft.com/office/drawing/2014/main" id="{A3667FF5-EC64-0AF4-7B75-F47958CE0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53" y="1357084"/>
            <a:ext cx="914400" cy="914400"/>
          </a:xfrm>
          <a:prstGeom prst="rect">
            <a:avLst/>
          </a:prstGeom>
        </p:spPr>
      </p:pic>
      <p:pic>
        <p:nvPicPr>
          <p:cNvPr id="12" name="Picture 11" descr="A screen shot of a computer&#10;&#10;AI-generated content may be incorrect.">
            <a:extLst>
              <a:ext uri="{FF2B5EF4-FFF2-40B4-BE49-F238E27FC236}">
                <a16:creationId xmlns:a16="http://schemas.microsoft.com/office/drawing/2014/main" id="{9886BA13-A8FE-69B7-C4BD-A9D2E5634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53" y="3672117"/>
            <a:ext cx="914400" cy="914400"/>
          </a:xfrm>
          <a:prstGeom prst="rect">
            <a:avLst/>
          </a:prstGeom>
        </p:spPr>
      </p:pic>
      <p:graphicFrame>
        <p:nvGraphicFramePr>
          <p:cNvPr id="28" name="Table 27">
            <a:extLst>
              <a:ext uri="{FF2B5EF4-FFF2-40B4-BE49-F238E27FC236}">
                <a16:creationId xmlns:a16="http://schemas.microsoft.com/office/drawing/2014/main" id="{E7E10B51-8314-1E91-A3D9-06F3599B2869}"/>
              </a:ext>
            </a:extLst>
          </p:cNvPr>
          <p:cNvGraphicFramePr>
            <a:graphicFrameLocks noGrp="1"/>
          </p:cNvGraphicFramePr>
          <p:nvPr>
            <p:extLst>
              <p:ext uri="{D42A27DB-BD31-4B8C-83A1-F6EECF244321}">
                <p14:modId xmlns:p14="http://schemas.microsoft.com/office/powerpoint/2010/main" val="3250628580"/>
              </p:ext>
            </p:extLst>
          </p:nvPr>
        </p:nvGraphicFramePr>
        <p:xfrm>
          <a:off x="1323726" y="1814450"/>
          <a:ext cx="9249022" cy="1737360"/>
        </p:xfrm>
        <a:graphic>
          <a:graphicData uri="http://schemas.openxmlformats.org/drawingml/2006/table">
            <a:tbl>
              <a:tblPr firstRow="1" bandRow="1">
                <a:tableStyleId>{5940675A-B579-460E-94D1-54222C63F5DA}</a:tableStyleId>
              </a:tblPr>
              <a:tblGrid>
                <a:gridCol w="1666194">
                  <a:extLst>
                    <a:ext uri="{9D8B030D-6E8A-4147-A177-3AD203B41FA5}">
                      <a16:colId xmlns:a16="http://schemas.microsoft.com/office/drawing/2014/main" val="1216073914"/>
                    </a:ext>
                  </a:extLst>
                </a:gridCol>
                <a:gridCol w="1129630">
                  <a:extLst>
                    <a:ext uri="{9D8B030D-6E8A-4147-A177-3AD203B41FA5}">
                      <a16:colId xmlns:a16="http://schemas.microsoft.com/office/drawing/2014/main" val="3407196310"/>
                    </a:ext>
                  </a:extLst>
                </a:gridCol>
                <a:gridCol w="897459">
                  <a:extLst>
                    <a:ext uri="{9D8B030D-6E8A-4147-A177-3AD203B41FA5}">
                      <a16:colId xmlns:a16="http://schemas.microsoft.com/office/drawing/2014/main" val="2326108494"/>
                    </a:ext>
                  </a:extLst>
                </a:gridCol>
                <a:gridCol w="1129630">
                  <a:extLst>
                    <a:ext uri="{9D8B030D-6E8A-4147-A177-3AD203B41FA5}">
                      <a16:colId xmlns:a16="http://schemas.microsoft.com/office/drawing/2014/main" val="2591489121"/>
                    </a:ext>
                  </a:extLst>
                </a:gridCol>
                <a:gridCol w="817817">
                  <a:extLst>
                    <a:ext uri="{9D8B030D-6E8A-4147-A177-3AD203B41FA5}">
                      <a16:colId xmlns:a16="http://schemas.microsoft.com/office/drawing/2014/main" val="160221561"/>
                    </a:ext>
                  </a:extLst>
                </a:gridCol>
                <a:gridCol w="3608292">
                  <a:extLst>
                    <a:ext uri="{9D8B030D-6E8A-4147-A177-3AD203B41FA5}">
                      <a16:colId xmlns:a16="http://schemas.microsoft.com/office/drawing/2014/main" val="1168483651"/>
                    </a:ext>
                  </a:extLst>
                </a:gridCol>
              </a:tblGrid>
              <a:tr h="2347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Model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Training</a:t>
                      </a:r>
                    </a:p>
                    <a:p>
                      <a:pPr algn="ctr"/>
                      <a:r>
                        <a:rPr lang="en-US" sz="1400" b="1" dirty="0"/>
                        <a:t>R-squared</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Training</a:t>
                      </a:r>
                    </a:p>
                    <a:p>
                      <a:pPr algn="ctr"/>
                      <a:r>
                        <a:rPr lang="en-US" sz="1400" b="1" dirty="0"/>
                        <a:t>RMSLE</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Test</a:t>
                      </a:r>
                    </a:p>
                    <a:p>
                      <a:pPr algn="ctr"/>
                      <a:r>
                        <a:rPr lang="en-US" sz="1400" b="1" dirty="0"/>
                        <a:t>R-squared</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Test</a:t>
                      </a:r>
                    </a:p>
                    <a:p>
                      <a:pPr algn="ctr"/>
                      <a:r>
                        <a:rPr lang="en-US" sz="1400" b="1" dirty="0"/>
                        <a:t>RMSLE</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400" b="1" dirty="0"/>
                        <a:t>Brief Insights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36502087"/>
                  </a:ext>
                </a:extLst>
              </a:tr>
              <a:tr h="0">
                <a:tc>
                  <a:txBody>
                    <a:bodyPr/>
                    <a:lstStyle/>
                    <a:p>
                      <a:r>
                        <a:rPr lang="en-US" sz="1400" dirty="0"/>
                        <a:t>Linear Regression</a:t>
                      </a:r>
                      <a:endParaRPr lang="en-PH" sz="18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0.0092</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0.4714</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0.0088</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0.4725</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lang="en-US" sz="1200" dirty="0"/>
                        <a:t>Poor Fit/Underfitting. Try more advanced models.</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147710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Decision Tree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0.9999</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0.0057</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-1.0028</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0.6603</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lang="en-US" sz="1200" dirty="0"/>
                        <a:t>Training Model Overfitting. Try Random Forest.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73315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Random Forest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0.0379</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0.4646</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0.0373</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0.4659</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Poor Fit/Underfitting. Try Hyperparameter Tuning.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27742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XGBoost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0.0398</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0.4641</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0.0387</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0.4654</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lang="en-US" sz="1200" dirty="0"/>
                        <a:t>Requires tuning for more accurate predictions.</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4273523"/>
                  </a:ext>
                </a:extLst>
              </a:tr>
            </a:tbl>
          </a:graphicData>
        </a:graphic>
      </p:graphicFrame>
      <p:graphicFrame>
        <p:nvGraphicFramePr>
          <p:cNvPr id="29" name="Table 28">
            <a:extLst>
              <a:ext uri="{FF2B5EF4-FFF2-40B4-BE49-F238E27FC236}">
                <a16:creationId xmlns:a16="http://schemas.microsoft.com/office/drawing/2014/main" id="{12CECC21-9114-5F48-5993-A83DB5C00E08}"/>
              </a:ext>
            </a:extLst>
          </p:cNvPr>
          <p:cNvGraphicFramePr>
            <a:graphicFrameLocks noGrp="1"/>
          </p:cNvGraphicFramePr>
          <p:nvPr>
            <p:extLst>
              <p:ext uri="{D42A27DB-BD31-4B8C-83A1-F6EECF244321}">
                <p14:modId xmlns:p14="http://schemas.microsoft.com/office/powerpoint/2010/main" val="1768493146"/>
              </p:ext>
            </p:extLst>
          </p:nvPr>
        </p:nvGraphicFramePr>
        <p:xfrm>
          <a:off x="1307012" y="4129317"/>
          <a:ext cx="9265735" cy="1889760"/>
        </p:xfrm>
        <a:graphic>
          <a:graphicData uri="http://schemas.openxmlformats.org/drawingml/2006/table">
            <a:tbl>
              <a:tblPr firstRow="1" bandRow="1">
                <a:tableStyleId>{5940675A-B579-460E-94D1-54222C63F5DA}</a:tableStyleId>
              </a:tblPr>
              <a:tblGrid>
                <a:gridCol w="1721938">
                  <a:extLst>
                    <a:ext uri="{9D8B030D-6E8A-4147-A177-3AD203B41FA5}">
                      <a16:colId xmlns:a16="http://schemas.microsoft.com/office/drawing/2014/main" val="1216073914"/>
                    </a:ext>
                  </a:extLst>
                </a:gridCol>
                <a:gridCol w="1104900">
                  <a:extLst>
                    <a:ext uri="{9D8B030D-6E8A-4147-A177-3AD203B41FA5}">
                      <a16:colId xmlns:a16="http://schemas.microsoft.com/office/drawing/2014/main" val="3000252708"/>
                    </a:ext>
                  </a:extLst>
                </a:gridCol>
                <a:gridCol w="885825">
                  <a:extLst>
                    <a:ext uri="{9D8B030D-6E8A-4147-A177-3AD203B41FA5}">
                      <a16:colId xmlns:a16="http://schemas.microsoft.com/office/drawing/2014/main" val="1872429759"/>
                    </a:ext>
                  </a:extLst>
                </a:gridCol>
                <a:gridCol w="5553072">
                  <a:extLst>
                    <a:ext uri="{9D8B030D-6E8A-4147-A177-3AD203B41FA5}">
                      <a16:colId xmlns:a16="http://schemas.microsoft.com/office/drawing/2014/main" val="3407196310"/>
                    </a:ext>
                  </a:extLst>
                </a:gridCol>
              </a:tblGrid>
              <a:tr h="20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Model</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Test</a:t>
                      </a:r>
                    </a:p>
                    <a:p>
                      <a:pPr algn="ctr"/>
                      <a:r>
                        <a:rPr lang="en-US" sz="1400" b="1" dirty="0"/>
                        <a:t>R-squared</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Test</a:t>
                      </a:r>
                    </a:p>
                    <a:p>
                      <a:pPr algn="ctr"/>
                      <a:r>
                        <a:rPr lang="en-US" sz="1400" b="1" dirty="0"/>
                        <a:t>RMSLE</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400" b="1" dirty="0"/>
                        <a:t>Brief Insights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3650208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Decision Tree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0.0299</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0.4676</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lang="en-PH" sz="1200" dirty="0"/>
                        <a:t>RMSLE indicates reasonable log-scale performance but R-squared suggests poor fit.</a:t>
                      </a:r>
                      <a:r>
                        <a:rPr lang="en-US" sz="1200" dirty="0"/>
                        <a:t> Typically, an R-squared closer to 1 is desirable, so this indicates a poor fit.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733150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Random Forest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0.0370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0.4660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lang="en-US" sz="1200" dirty="0"/>
                        <a:t>A good model typically has R-squared &gt; 0.7, meaning this Random Forest model is not learning strong patterns from the data. RMSLE improvement is minimal.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527742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XGBoost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0.0393</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0.4653</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l"/>
                      <a:r>
                        <a:rPr lang="en-US" sz="1200" dirty="0"/>
                        <a:t>R-squared and RMSLE is slightly better than other models. However, still requires further improvement on feature engineering to improve R-squared.</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54273523"/>
                  </a:ext>
                </a:extLst>
              </a:tr>
            </a:tbl>
          </a:graphicData>
        </a:graphic>
      </p:graphicFrame>
      <p:sp>
        <p:nvSpPr>
          <p:cNvPr id="30" name="TextBox 29">
            <a:extLst>
              <a:ext uri="{FF2B5EF4-FFF2-40B4-BE49-F238E27FC236}">
                <a16:creationId xmlns:a16="http://schemas.microsoft.com/office/drawing/2014/main" id="{6E31B763-F87C-4E81-2253-1A5AB4F7504B}"/>
              </a:ext>
            </a:extLst>
          </p:cNvPr>
          <p:cNvSpPr txBox="1"/>
          <p:nvPr/>
        </p:nvSpPr>
        <p:spPr>
          <a:xfrm>
            <a:off x="1307012" y="3710648"/>
            <a:ext cx="9265736" cy="369332"/>
          </a:xfrm>
          <a:prstGeom prst="rect">
            <a:avLst/>
          </a:prstGeom>
          <a:solidFill>
            <a:srgbClr val="FEDB48"/>
          </a:solidFill>
        </p:spPr>
        <p:txBody>
          <a:bodyPr wrap="square">
            <a:spAutoFit/>
          </a:bodyPr>
          <a:lstStyle/>
          <a:p>
            <a:pPr marL="0" indent="0" algn="ctr">
              <a:buNone/>
            </a:pPr>
            <a:r>
              <a:rPr lang="en-US" b="1" dirty="0"/>
              <a:t>Model w/ </a:t>
            </a:r>
            <a:r>
              <a:rPr lang="en-US" b="1" dirty="0" err="1"/>
              <a:t>RandomizedSearchCV</a:t>
            </a:r>
            <a:endParaRPr lang="en-US" b="1" dirty="0"/>
          </a:p>
        </p:txBody>
      </p:sp>
      <p:sp>
        <p:nvSpPr>
          <p:cNvPr id="31" name="TextBox 30">
            <a:extLst>
              <a:ext uri="{FF2B5EF4-FFF2-40B4-BE49-F238E27FC236}">
                <a16:creationId xmlns:a16="http://schemas.microsoft.com/office/drawing/2014/main" id="{18DDC46C-8C15-3733-9608-6D2CD29F28AA}"/>
              </a:ext>
            </a:extLst>
          </p:cNvPr>
          <p:cNvSpPr txBox="1"/>
          <p:nvPr/>
        </p:nvSpPr>
        <p:spPr>
          <a:xfrm>
            <a:off x="1307012" y="1383200"/>
            <a:ext cx="9265736" cy="369332"/>
          </a:xfrm>
          <a:prstGeom prst="rect">
            <a:avLst/>
          </a:prstGeom>
          <a:solidFill>
            <a:srgbClr val="FEDB48"/>
          </a:solidFill>
        </p:spPr>
        <p:txBody>
          <a:bodyPr wrap="square">
            <a:spAutoFit/>
          </a:bodyPr>
          <a:lstStyle/>
          <a:p>
            <a:pPr marL="0" indent="0" algn="ctr">
              <a:buNone/>
            </a:pPr>
            <a:r>
              <a:rPr lang="en-US" b="1" dirty="0"/>
              <a:t>Initial Model Run</a:t>
            </a:r>
          </a:p>
        </p:txBody>
      </p:sp>
    </p:spTree>
    <p:extLst>
      <p:ext uri="{BB962C8B-B14F-4D97-AF65-F5344CB8AC3E}">
        <p14:creationId xmlns:p14="http://schemas.microsoft.com/office/powerpoint/2010/main" val="5032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1BDD-57BC-FCB7-C25D-29D5876FBD97}"/>
              </a:ext>
            </a:extLst>
          </p:cNvPr>
          <p:cNvSpPr>
            <a:spLocks noGrp="1"/>
          </p:cNvSpPr>
          <p:nvPr>
            <p:ph type="title"/>
          </p:nvPr>
        </p:nvSpPr>
        <p:spPr/>
        <p:txBody>
          <a:bodyPr/>
          <a:lstStyle/>
          <a:p>
            <a:r>
              <a:rPr lang="en-US" b="1" dirty="0"/>
              <a:t>Agenda</a:t>
            </a:r>
            <a:endParaRPr lang="en-PH" b="1" dirty="0"/>
          </a:p>
        </p:txBody>
      </p:sp>
      <p:sp>
        <p:nvSpPr>
          <p:cNvPr id="3" name="Content Placeholder 2">
            <a:extLst>
              <a:ext uri="{FF2B5EF4-FFF2-40B4-BE49-F238E27FC236}">
                <a16:creationId xmlns:a16="http://schemas.microsoft.com/office/drawing/2014/main" id="{562D8588-185F-540C-D935-1B6D3EED1C9F}"/>
              </a:ext>
            </a:extLst>
          </p:cNvPr>
          <p:cNvSpPr>
            <a:spLocks noGrp="1"/>
          </p:cNvSpPr>
          <p:nvPr>
            <p:ph idx="1"/>
          </p:nvPr>
        </p:nvSpPr>
        <p:spPr/>
        <p:txBody>
          <a:bodyPr/>
          <a:lstStyle/>
          <a:p>
            <a:r>
              <a:rPr lang="en-US" sz="2400" dirty="0"/>
              <a:t>Project Overview</a:t>
            </a:r>
          </a:p>
          <a:p>
            <a:r>
              <a:rPr lang="en-US" sz="2400" dirty="0"/>
              <a:t>Methodology</a:t>
            </a:r>
          </a:p>
          <a:p>
            <a:r>
              <a:rPr lang="en-US" sz="2400" dirty="0"/>
              <a:t>Exploratory Data Analysis (EDA)</a:t>
            </a:r>
          </a:p>
          <a:p>
            <a:r>
              <a:rPr lang="en-US" sz="2400" dirty="0"/>
              <a:t>Data Preprocessing</a:t>
            </a:r>
          </a:p>
          <a:p>
            <a:r>
              <a:rPr lang="en-US" sz="2400" dirty="0"/>
              <a:t>Statistical Analysis &amp; Tests</a:t>
            </a:r>
          </a:p>
          <a:p>
            <a:r>
              <a:rPr lang="en-PH" sz="2400" dirty="0"/>
              <a:t>Model Development &amp; Evaluation</a:t>
            </a:r>
          </a:p>
          <a:p>
            <a:r>
              <a:rPr lang="en-PH" sz="2400" dirty="0"/>
              <a:t>Model Simulation</a:t>
            </a:r>
          </a:p>
          <a:p>
            <a:r>
              <a:rPr lang="en-PH" sz="2400" dirty="0"/>
              <a:t>Q&amp;A</a:t>
            </a:r>
          </a:p>
        </p:txBody>
      </p:sp>
    </p:spTree>
    <p:extLst>
      <p:ext uri="{BB962C8B-B14F-4D97-AF65-F5344CB8AC3E}">
        <p14:creationId xmlns:p14="http://schemas.microsoft.com/office/powerpoint/2010/main" val="515079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16BDB-9699-A499-3AD1-10904CC019CB}"/>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529C32F-D167-0C7E-7B59-A11E4007184A}"/>
              </a:ext>
            </a:extLst>
          </p:cNvPr>
          <p:cNvSpPr txBox="1">
            <a:spLocks/>
          </p:cNvSpPr>
          <p:nvPr/>
        </p:nvSpPr>
        <p:spPr>
          <a:xfrm>
            <a:off x="3026228" y="1556657"/>
            <a:ext cx="7587343" cy="9144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Regression with an Insurance Dataset</a:t>
            </a:r>
            <a:r>
              <a:rPr lang="en-US" sz="2400" dirty="0"/>
              <a:t> is part of Kaggle’s Playground Prediction Competition Series.</a:t>
            </a:r>
          </a:p>
        </p:txBody>
      </p:sp>
      <p:pic>
        <p:nvPicPr>
          <p:cNvPr id="12" name="Picture 11" descr="A blue text on a black background&#10;&#10;AI-generated content may be incorrect.">
            <a:extLst>
              <a:ext uri="{FF2B5EF4-FFF2-40B4-BE49-F238E27FC236}">
                <a16:creationId xmlns:a16="http://schemas.microsoft.com/office/drawing/2014/main" id="{DBB04027-8A5D-A54E-3BCB-170A3D59C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73" y="1556657"/>
            <a:ext cx="2367516" cy="914400"/>
          </a:xfrm>
          <a:prstGeom prst="rect">
            <a:avLst/>
          </a:prstGeom>
        </p:spPr>
      </p:pic>
      <p:sp>
        <p:nvSpPr>
          <p:cNvPr id="13" name="Title 1">
            <a:extLst>
              <a:ext uri="{FF2B5EF4-FFF2-40B4-BE49-F238E27FC236}">
                <a16:creationId xmlns:a16="http://schemas.microsoft.com/office/drawing/2014/main" id="{749EFAF4-01EF-2502-5BB3-3C1475A7CA70}"/>
              </a:ext>
            </a:extLst>
          </p:cNvPr>
          <p:cNvSpPr>
            <a:spLocks noGrp="1"/>
          </p:cNvSpPr>
          <p:nvPr>
            <p:ph type="title"/>
          </p:nvPr>
        </p:nvSpPr>
        <p:spPr>
          <a:xfrm>
            <a:off x="163286" y="365126"/>
            <a:ext cx="10058400" cy="832304"/>
          </a:xfrm>
        </p:spPr>
        <p:txBody>
          <a:bodyPr/>
          <a:lstStyle/>
          <a:p>
            <a:r>
              <a:rPr lang="en-US" b="1" dirty="0"/>
              <a:t>Project Overview</a:t>
            </a:r>
            <a:endParaRPr lang="en-PH" b="1" dirty="0"/>
          </a:p>
        </p:txBody>
      </p:sp>
      <p:pic>
        <p:nvPicPr>
          <p:cNvPr id="15" name="Picture 14" descr="A red and white target with a yellow arrow&#10;&#10;AI-generated content may be incorrect.">
            <a:extLst>
              <a:ext uri="{FF2B5EF4-FFF2-40B4-BE49-F238E27FC236}">
                <a16:creationId xmlns:a16="http://schemas.microsoft.com/office/drawing/2014/main" id="{16269E26-4825-7F9D-C7DD-BC264F95A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89" y="3159148"/>
            <a:ext cx="914400" cy="914400"/>
          </a:xfrm>
          <a:prstGeom prst="rect">
            <a:avLst/>
          </a:prstGeom>
        </p:spPr>
      </p:pic>
      <p:sp>
        <p:nvSpPr>
          <p:cNvPr id="17" name="TextBox 16">
            <a:extLst>
              <a:ext uri="{FF2B5EF4-FFF2-40B4-BE49-F238E27FC236}">
                <a16:creationId xmlns:a16="http://schemas.microsoft.com/office/drawing/2014/main" id="{C3EED8B2-D29A-A8C7-FF98-14B7A2D3B563}"/>
              </a:ext>
            </a:extLst>
          </p:cNvPr>
          <p:cNvSpPr txBox="1"/>
          <p:nvPr/>
        </p:nvSpPr>
        <p:spPr>
          <a:xfrm>
            <a:off x="227189" y="2704067"/>
            <a:ext cx="4508098" cy="369332"/>
          </a:xfrm>
          <a:prstGeom prst="rect">
            <a:avLst/>
          </a:prstGeom>
          <a:solidFill>
            <a:srgbClr val="FEDB48"/>
          </a:solidFill>
        </p:spPr>
        <p:txBody>
          <a:bodyPr wrap="square">
            <a:spAutoFit/>
          </a:bodyPr>
          <a:lstStyle/>
          <a:p>
            <a:pPr marL="0" indent="0" algn="ctr">
              <a:buNone/>
            </a:pPr>
            <a:r>
              <a:rPr lang="en-US" b="1" dirty="0"/>
              <a:t>Project Objectives</a:t>
            </a:r>
          </a:p>
        </p:txBody>
      </p:sp>
      <p:grpSp>
        <p:nvGrpSpPr>
          <p:cNvPr id="56" name="Group 55">
            <a:extLst>
              <a:ext uri="{FF2B5EF4-FFF2-40B4-BE49-F238E27FC236}">
                <a16:creationId xmlns:a16="http://schemas.microsoft.com/office/drawing/2014/main" id="{5ED57F06-F020-1F2B-BDEB-63DABFB09534}"/>
              </a:ext>
            </a:extLst>
          </p:cNvPr>
          <p:cNvGrpSpPr/>
          <p:nvPr/>
        </p:nvGrpSpPr>
        <p:grpSpPr>
          <a:xfrm>
            <a:off x="1340315" y="3229407"/>
            <a:ext cx="3394972" cy="2257576"/>
            <a:chOff x="1340315" y="3229407"/>
            <a:chExt cx="3394972" cy="2257576"/>
          </a:xfrm>
        </p:grpSpPr>
        <p:sp>
          <p:nvSpPr>
            <p:cNvPr id="18" name="Content Placeholder 2">
              <a:extLst>
                <a:ext uri="{FF2B5EF4-FFF2-40B4-BE49-F238E27FC236}">
                  <a16:creationId xmlns:a16="http://schemas.microsoft.com/office/drawing/2014/main" id="{6235786F-33E2-1E5B-DB1D-0537D436FA32}"/>
                </a:ext>
              </a:extLst>
            </p:cNvPr>
            <p:cNvSpPr txBox="1">
              <a:spLocks/>
            </p:cNvSpPr>
            <p:nvPr/>
          </p:nvSpPr>
          <p:spPr>
            <a:xfrm>
              <a:off x="1779815" y="3229407"/>
              <a:ext cx="2955472" cy="821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 predict insurance premiums using customer and policy data</a:t>
              </a:r>
            </a:p>
          </p:txBody>
        </p:sp>
        <p:sp>
          <p:nvSpPr>
            <p:cNvPr id="19" name="Oval 18">
              <a:extLst>
                <a:ext uri="{FF2B5EF4-FFF2-40B4-BE49-F238E27FC236}">
                  <a16:creationId xmlns:a16="http://schemas.microsoft.com/office/drawing/2014/main" id="{57E2DFCA-D442-3178-BB14-2861229CEFBA}"/>
                </a:ext>
              </a:extLst>
            </p:cNvPr>
            <p:cNvSpPr>
              <a:spLocks noChangeAspect="1"/>
            </p:cNvSpPr>
            <p:nvPr/>
          </p:nvSpPr>
          <p:spPr>
            <a:xfrm>
              <a:off x="1340315" y="3267050"/>
              <a:ext cx="365760" cy="310708"/>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chemeClr val="tx1"/>
                  </a:solidFill>
                </a:rPr>
                <a:t>1</a:t>
              </a:r>
              <a:endParaRPr lang="en-PH" b="1" dirty="0">
                <a:solidFill>
                  <a:schemeClr val="tx1"/>
                </a:solidFill>
              </a:endParaRPr>
            </a:p>
          </p:txBody>
        </p:sp>
        <p:sp>
          <p:nvSpPr>
            <p:cNvPr id="20" name="Content Placeholder 2">
              <a:extLst>
                <a:ext uri="{FF2B5EF4-FFF2-40B4-BE49-F238E27FC236}">
                  <a16:creationId xmlns:a16="http://schemas.microsoft.com/office/drawing/2014/main" id="{09364C96-32C7-0DBC-74E1-A21B16DE80FE}"/>
                </a:ext>
              </a:extLst>
            </p:cNvPr>
            <p:cNvSpPr txBox="1">
              <a:spLocks/>
            </p:cNvSpPr>
            <p:nvPr/>
          </p:nvSpPr>
          <p:spPr>
            <a:xfrm>
              <a:off x="1779815" y="4073548"/>
              <a:ext cx="2955472" cy="821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 apply machine learning models to improve pricing accuracy and underwriting </a:t>
              </a:r>
            </a:p>
          </p:txBody>
        </p:sp>
        <p:sp>
          <p:nvSpPr>
            <p:cNvPr id="21" name="Oval 20">
              <a:extLst>
                <a:ext uri="{FF2B5EF4-FFF2-40B4-BE49-F238E27FC236}">
                  <a16:creationId xmlns:a16="http://schemas.microsoft.com/office/drawing/2014/main" id="{43B57BEC-011A-99E3-0E4E-E586C094C122}"/>
                </a:ext>
              </a:extLst>
            </p:cNvPr>
            <p:cNvSpPr>
              <a:spLocks noChangeAspect="1"/>
            </p:cNvSpPr>
            <p:nvPr/>
          </p:nvSpPr>
          <p:spPr>
            <a:xfrm>
              <a:off x="1340315" y="4109308"/>
              <a:ext cx="365760" cy="310708"/>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chemeClr val="tx1"/>
                  </a:solidFill>
                </a:rPr>
                <a:t>2</a:t>
              </a:r>
              <a:endParaRPr lang="en-PH" b="1" dirty="0">
                <a:solidFill>
                  <a:schemeClr val="tx1"/>
                </a:solidFill>
              </a:endParaRPr>
            </a:p>
          </p:txBody>
        </p:sp>
        <p:sp>
          <p:nvSpPr>
            <p:cNvPr id="22" name="Content Placeholder 2">
              <a:extLst>
                <a:ext uri="{FF2B5EF4-FFF2-40B4-BE49-F238E27FC236}">
                  <a16:creationId xmlns:a16="http://schemas.microsoft.com/office/drawing/2014/main" id="{73A44E78-6690-50C5-4CE2-A2EDC1ADB69D}"/>
                </a:ext>
              </a:extLst>
            </p:cNvPr>
            <p:cNvSpPr txBox="1">
              <a:spLocks/>
            </p:cNvSpPr>
            <p:nvPr/>
          </p:nvSpPr>
          <p:spPr>
            <a:xfrm>
              <a:off x="1779816" y="4917689"/>
              <a:ext cx="2955471" cy="569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To provide strategic insights for insurers </a:t>
              </a:r>
            </a:p>
            <a:p>
              <a:pPr marL="0" indent="0">
                <a:buNone/>
              </a:pPr>
              <a:endParaRPr lang="en-US" sz="1800" dirty="0"/>
            </a:p>
          </p:txBody>
        </p:sp>
        <p:sp>
          <p:nvSpPr>
            <p:cNvPr id="23" name="Oval 22">
              <a:extLst>
                <a:ext uri="{FF2B5EF4-FFF2-40B4-BE49-F238E27FC236}">
                  <a16:creationId xmlns:a16="http://schemas.microsoft.com/office/drawing/2014/main" id="{48ED2E20-5DC4-1656-494A-406F4084E6BD}"/>
                </a:ext>
              </a:extLst>
            </p:cNvPr>
            <p:cNvSpPr>
              <a:spLocks noChangeAspect="1"/>
            </p:cNvSpPr>
            <p:nvPr/>
          </p:nvSpPr>
          <p:spPr>
            <a:xfrm>
              <a:off x="1340317" y="4938137"/>
              <a:ext cx="365760" cy="310708"/>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chemeClr val="tx1"/>
                  </a:solidFill>
                </a:rPr>
                <a:t>3</a:t>
              </a:r>
              <a:endParaRPr lang="en-PH" b="1" dirty="0">
                <a:solidFill>
                  <a:schemeClr val="tx1"/>
                </a:solidFill>
              </a:endParaRPr>
            </a:p>
          </p:txBody>
        </p:sp>
      </p:grpSp>
      <p:pic>
        <p:nvPicPr>
          <p:cNvPr id="28" name="Picture 27" descr="A yellow file with black text&#10;&#10;AI-generated content may be incorrect.">
            <a:extLst>
              <a:ext uri="{FF2B5EF4-FFF2-40B4-BE49-F238E27FC236}">
                <a16:creationId xmlns:a16="http://schemas.microsoft.com/office/drawing/2014/main" id="{C1DAC2A0-4D7F-1E99-50CB-69C7B8CCA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105" y="3159148"/>
            <a:ext cx="668386" cy="914400"/>
          </a:xfrm>
          <a:prstGeom prst="rect">
            <a:avLst/>
          </a:prstGeom>
        </p:spPr>
      </p:pic>
      <p:sp>
        <p:nvSpPr>
          <p:cNvPr id="38" name="TextBox 37">
            <a:extLst>
              <a:ext uri="{FF2B5EF4-FFF2-40B4-BE49-F238E27FC236}">
                <a16:creationId xmlns:a16="http://schemas.microsoft.com/office/drawing/2014/main" id="{19E910F9-DBD5-28F4-0F5F-98B561D8F3C8}"/>
              </a:ext>
            </a:extLst>
          </p:cNvPr>
          <p:cNvSpPr txBox="1"/>
          <p:nvPr/>
        </p:nvSpPr>
        <p:spPr>
          <a:xfrm>
            <a:off x="4974771" y="2704067"/>
            <a:ext cx="5638800" cy="369332"/>
          </a:xfrm>
          <a:prstGeom prst="rect">
            <a:avLst/>
          </a:prstGeom>
          <a:solidFill>
            <a:srgbClr val="FEDB48"/>
          </a:solidFill>
        </p:spPr>
        <p:txBody>
          <a:bodyPr wrap="square">
            <a:spAutoFit/>
          </a:bodyPr>
          <a:lstStyle/>
          <a:p>
            <a:pPr marL="0" indent="0" algn="ctr">
              <a:buNone/>
            </a:pPr>
            <a:r>
              <a:rPr lang="en-US" b="1" dirty="0"/>
              <a:t>Dataset Features</a:t>
            </a:r>
          </a:p>
        </p:txBody>
      </p:sp>
      <p:grpSp>
        <p:nvGrpSpPr>
          <p:cNvPr id="55" name="Group 54">
            <a:extLst>
              <a:ext uri="{FF2B5EF4-FFF2-40B4-BE49-F238E27FC236}">
                <a16:creationId xmlns:a16="http://schemas.microsoft.com/office/drawing/2014/main" id="{8E68C423-5EEF-AB34-4D25-553F5BB96C41}"/>
              </a:ext>
            </a:extLst>
          </p:cNvPr>
          <p:cNvGrpSpPr/>
          <p:nvPr/>
        </p:nvGrpSpPr>
        <p:grpSpPr>
          <a:xfrm>
            <a:off x="5715000" y="3224894"/>
            <a:ext cx="4898570" cy="3296352"/>
            <a:chOff x="5715000" y="3224894"/>
            <a:chExt cx="4898570" cy="3296352"/>
          </a:xfrm>
        </p:grpSpPr>
        <p:graphicFrame>
          <p:nvGraphicFramePr>
            <p:cNvPr id="30" name="Content Placeholder 21">
              <a:extLst>
                <a:ext uri="{FF2B5EF4-FFF2-40B4-BE49-F238E27FC236}">
                  <a16:creationId xmlns:a16="http://schemas.microsoft.com/office/drawing/2014/main" id="{7E4D6E43-CC4A-85E3-45EF-3A192E8CB037}"/>
                </a:ext>
              </a:extLst>
            </p:cNvPr>
            <p:cNvGraphicFramePr>
              <a:graphicFrameLocks/>
            </p:cNvGraphicFramePr>
            <p:nvPr>
              <p:extLst>
                <p:ext uri="{D42A27DB-BD31-4B8C-83A1-F6EECF244321}">
                  <p14:modId xmlns:p14="http://schemas.microsoft.com/office/powerpoint/2010/main" val="3442482638"/>
                </p:ext>
              </p:extLst>
            </p:nvPr>
          </p:nvGraphicFramePr>
          <p:xfrm>
            <a:off x="5715000" y="3229406"/>
            <a:ext cx="4898570" cy="3291840"/>
          </p:xfrm>
          <a:graphic>
            <a:graphicData uri="http://schemas.openxmlformats.org/drawingml/2006/table">
              <a:tbl>
                <a:tblPr firstRow="1" bandRow="1">
                  <a:tableStyleId>{5940675A-B579-460E-94D1-54222C63F5DA}</a:tableStyleId>
                </a:tblPr>
                <a:tblGrid>
                  <a:gridCol w="2133600">
                    <a:extLst>
                      <a:ext uri="{9D8B030D-6E8A-4147-A177-3AD203B41FA5}">
                        <a16:colId xmlns:a16="http://schemas.microsoft.com/office/drawing/2014/main" val="207233904"/>
                      </a:ext>
                    </a:extLst>
                  </a:gridCol>
                  <a:gridCol w="2764970">
                    <a:extLst>
                      <a:ext uri="{9D8B030D-6E8A-4147-A177-3AD203B41FA5}">
                        <a16:colId xmlns:a16="http://schemas.microsoft.com/office/drawing/2014/main" val="260636935"/>
                      </a:ext>
                    </a:extLst>
                  </a:gridCol>
                </a:tblGrid>
                <a:tr h="641599">
                  <a:tc>
                    <a:txBody>
                      <a:bodyPr/>
                      <a:lstStyle/>
                      <a:p>
                        <a:pPr lvl="0"/>
                        <a:r>
                          <a:rPr lang="en-US" sz="1400" b="0" i="0" dirty="0"/>
                          <a:t>               Demographics</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Age, Gender, Marital Status, Dependents, Education Level, Occupation, and Location</a:t>
                        </a:r>
                        <a:endParaRPr lang="en-PH"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58353642"/>
                    </a:ext>
                  </a:extLst>
                </a:tr>
                <a:tr h="351844">
                  <a:tc>
                    <a:txBody>
                      <a:bodyPr/>
                      <a:lstStyle/>
                      <a:p>
                        <a:r>
                          <a:rPr lang="en-US" sz="1400" b="0" i="0" dirty="0"/>
                          <a:t>               Health &amp; Lifestyle</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Health Score, Smoking Status, and Exercise Frequency</a:t>
                        </a:r>
                        <a:endParaRPr lang="en-PH"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5919216"/>
                    </a:ext>
                  </a:extLst>
                </a:tr>
                <a:tr h="311268">
                  <a:tc>
                    <a:txBody>
                      <a:bodyPr/>
                      <a:lstStyle/>
                      <a:p>
                        <a:r>
                          <a:rPr lang="en-US" sz="1400" b="0" i="0" dirty="0"/>
                          <a:t>               Financial &amp; Credit</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Annual Income, Credit Score</a:t>
                        </a:r>
                      </a:p>
                      <a:p>
                        <a:endParaRPr lang="en-PH"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51440896"/>
                    </a:ext>
                  </a:extLst>
                </a:tr>
                <a:tr h="468793">
                  <a:tc>
                    <a:txBody>
                      <a:bodyPr/>
                      <a:lstStyle/>
                      <a:p>
                        <a:r>
                          <a:rPr lang="en-US" sz="1400" b="0" i="0" dirty="0"/>
                          <a:t>               Vehicle &amp; Property</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Vehicle Age, Property Type</a:t>
                        </a:r>
                      </a:p>
                      <a:p>
                        <a:endParaRPr lang="en-PH" sz="18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89444158"/>
                    </a:ext>
                  </a:extLst>
                </a:tr>
                <a:tr h="641599">
                  <a:tc>
                    <a:txBody>
                      <a:bodyPr/>
                      <a:lstStyle/>
                      <a:p>
                        <a:r>
                          <a:rPr lang="en-US" sz="1400" b="0" i="0" dirty="0"/>
                          <a:t>               Insurance Policy</a:t>
                        </a: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Policy Type, Insurance Duration, Previous Claims, Policy Start Date, Premium Amount, and Customer Feedback</a:t>
                        </a:r>
                        <a:endParaRPr lang="en-PH" sz="14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81094318"/>
                    </a:ext>
                  </a:extLst>
                </a:tr>
              </a:tbl>
            </a:graphicData>
          </a:graphic>
        </p:graphicFrame>
        <p:pic>
          <p:nvPicPr>
            <p:cNvPr id="40" name="Picture 39" descr="A blue and yellow id card&#10;&#10;AI-generated content may be incorrect.">
              <a:extLst>
                <a:ext uri="{FF2B5EF4-FFF2-40B4-BE49-F238E27FC236}">
                  <a16:creationId xmlns:a16="http://schemas.microsoft.com/office/drawing/2014/main" id="{EE5587E4-8373-06EC-B1CD-89C0C1E925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2970" y="3224894"/>
              <a:ext cx="457200" cy="457200"/>
            </a:xfrm>
            <a:prstGeom prst="rect">
              <a:avLst/>
            </a:prstGeom>
          </p:spPr>
        </p:pic>
        <p:pic>
          <p:nvPicPr>
            <p:cNvPr id="42" name="Picture 41" descr="A set of icons on a black background&#10;&#10;AI-generated content may be incorrect.">
              <a:extLst>
                <a:ext uri="{FF2B5EF4-FFF2-40B4-BE49-F238E27FC236}">
                  <a16:creationId xmlns:a16="http://schemas.microsoft.com/office/drawing/2014/main" id="{2DA7E175-D993-5140-6A63-D0F60B8B8975}"/>
                </a:ext>
              </a:extLst>
            </p:cNvPr>
            <p:cNvPicPr>
              <a:picLocks noChangeAspect="1"/>
            </p:cNvPicPr>
            <p:nvPr/>
          </p:nvPicPr>
          <p:blipFill>
            <a:blip r:embed="rId6">
              <a:extLst>
                <a:ext uri="{28A0092B-C50C-407E-A947-70E740481C1C}">
                  <a14:useLocalDpi xmlns:a14="http://schemas.microsoft.com/office/drawing/2010/main" val="0"/>
                </a:ext>
              </a:extLst>
            </a:blip>
            <a:srcRect l="4666" t="38855" r="71040" b="39786"/>
            <a:stretch/>
          </p:blipFill>
          <p:spPr>
            <a:xfrm>
              <a:off x="5812970" y="4019881"/>
              <a:ext cx="457200" cy="377843"/>
            </a:xfrm>
            <a:prstGeom prst="rect">
              <a:avLst/>
            </a:prstGeom>
          </p:spPr>
        </p:pic>
        <p:pic>
          <p:nvPicPr>
            <p:cNvPr id="44" name="Picture 43" descr="A stack of green paper money&#10;&#10;AI-generated content may be incorrect.">
              <a:extLst>
                <a:ext uri="{FF2B5EF4-FFF2-40B4-BE49-F238E27FC236}">
                  <a16:creationId xmlns:a16="http://schemas.microsoft.com/office/drawing/2014/main" id="{17A37548-E521-376D-55A1-BFD239B75D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2970" y="4531737"/>
              <a:ext cx="457200" cy="457200"/>
            </a:xfrm>
            <a:prstGeom prst="rect">
              <a:avLst/>
            </a:prstGeom>
          </p:spPr>
        </p:pic>
        <p:pic>
          <p:nvPicPr>
            <p:cNvPr id="48" name="Picture 47" descr="A blue car parked next to a house&#10;&#10;AI-generated content may be incorrect.">
              <a:extLst>
                <a:ext uri="{FF2B5EF4-FFF2-40B4-BE49-F238E27FC236}">
                  <a16:creationId xmlns:a16="http://schemas.microsoft.com/office/drawing/2014/main" id="{D2376AB4-30EA-7C36-31E7-A3161A76BE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2970" y="5058345"/>
              <a:ext cx="457200" cy="495407"/>
            </a:xfrm>
            <a:prstGeom prst="rect">
              <a:avLst/>
            </a:prstGeom>
          </p:spPr>
        </p:pic>
        <p:pic>
          <p:nvPicPr>
            <p:cNvPr id="54" name="Picture 53" descr="A clipboard with a pen and a cross on it&#10;&#10;AI-generated content may be incorrect.">
              <a:extLst>
                <a:ext uri="{FF2B5EF4-FFF2-40B4-BE49-F238E27FC236}">
                  <a16:creationId xmlns:a16="http://schemas.microsoft.com/office/drawing/2014/main" id="{74899531-EA98-06C9-CBC8-FC1345AC81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2970" y="5648560"/>
              <a:ext cx="457200" cy="457200"/>
            </a:xfrm>
            <a:prstGeom prst="rect">
              <a:avLst/>
            </a:prstGeom>
          </p:spPr>
        </p:pic>
      </p:grpSp>
    </p:spTree>
    <p:extLst>
      <p:ext uri="{BB962C8B-B14F-4D97-AF65-F5344CB8AC3E}">
        <p14:creationId xmlns:p14="http://schemas.microsoft.com/office/powerpoint/2010/main" val="203579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C5E0C-4944-256D-CA6C-90DE6C871369}"/>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22B42F27-84D6-0A69-02D4-311A6618B33D}"/>
              </a:ext>
            </a:extLst>
          </p:cNvPr>
          <p:cNvSpPr/>
          <p:nvPr/>
        </p:nvSpPr>
        <p:spPr>
          <a:xfrm>
            <a:off x="163285" y="3027751"/>
            <a:ext cx="2268300" cy="21957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itle 1">
            <a:extLst>
              <a:ext uri="{FF2B5EF4-FFF2-40B4-BE49-F238E27FC236}">
                <a16:creationId xmlns:a16="http://schemas.microsoft.com/office/drawing/2014/main" id="{CB61BBF0-9BA6-3782-E187-711AFA45A212}"/>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Methodology</a:t>
            </a:r>
            <a:endParaRPr lang="en-PH" b="1" dirty="0"/>
          </a:p>
        </p:txBody>
      </p:sp>
      <p:sp>
        <p:nvSpPr>
          <p:cNvPr id="11" name="Content Placeholder 2">
            <a:extLst>
              <a:ext uri="{FF2B5EF4-FFF2-40B4-BE49-F238E27FC236}">
                <a16:creationId xmlns:a16="http://schemas.microsoft.com/office/drawing/2014/main" id="{967F12B6-0092-18A0-8E92-4C5BFA16D2E8}"/>
              </a:ext>
            </a:extLst>
          </p:cNvPr>
          <p:cNvSpPr txBox="1">
            <a:spLocks/>
          </p:cNvSpPr>
          <p:nvPr/>
        </p:nvSpPr>
        <p:spPr>
          <a:xfrm>
            <a:off x="163286" y="68103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5587"/>
                </a:solidFill>
              </a:rPr>
              <a:t>Approach &amp; Strategies for Predictive Analytics</a:t>
            </a:r>
          </a:p>
        </p:txBody>
      </p:sp>
      <p:pic>
        <p:nvPicPr>
          <p:cNvPr id="12" name="Picture 11" descr="A magnifying glass with a graph and a graph&#10;&#10;AI-generated content may be incorrect.">
            <a:extLst>
              <a:ext uri="{FF2B5EF4-FFF2-40B4-BE49-F238E27FC236}">
                <a16:creationId xmlns:a16="http://schemas.microsoft.com/office/drawing/2014/main" id="{C943EC21-A270-93DD-3B9D-78601673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4" y="1400979"/>
            <a:ext cx="685800" cy="685800"/>
          </a:xfrm>
          <a:prstGeom prst="rect">
            <a:avLst/>
          </a:prstGeom>
        </p:spPr>
      </p:pic>
      <p:sp>
        <p:nvSpPr>
          <p:cNvPr id="18" name="TextBox 17">
            <a:extLst>
              <a:ext uri="{FF2B5EF4-FFF2-40B4-BE49-F238E27FC236}">
                <a16:creationId xmlns:a16="http://schemas.microsoft.com/office/drawing/2014/main" id="{56D38A5F-A69C-AB65-082F-CD816C1711CA}"/>
              </a:ext>
            </a:extLst>
          </p:cNvPr>
          <p:cNvSpPr txBox="1"/>
          <p:nvPr/>
        </p:nvSpPr>
        <p:spPr>
          <a:xfrm>
            <a:off x="163285" y="2274244"/>
            <a:ext cx="2268299" cy="753507"/>
          </a:xfrm>
          <a:prstGeom prst="rect">
            <a:avLst/>
          </a:prstGeom>
          <a:solidFill>
            <a:srgbClr val="FEDB48"/>
          </a:solidFill>
        </p:spPr>
        <p:txBody>
          <a:bodyPr wrap="square" anchor="ctr" anchorCtr="0">
            <a:noAutofit/>
          </a:bodyPr>
          <a:lstStyle/>
          <a:p>
            <a:pPr marL="0" indent="0" algn="ctr">
              <a:buNone/>
            </a:pPr>
            <a:r>
              <a:rPr lang="en-US" b="1" dirty="0"/>
              <a:t>Exploratory Data Analysis (EDA)</a:t>
            </a:r>
          </a:p>
        </p:txBody>
      </p:sp>
      <p:sp>
        <p:nvSpPr>
          <p:cNvPr id="13" name="Arrow: Striped Right 12">
            <a:extLst>
              <a:ext uri="{FF2B5EF4-FFF2-40B4-BE49-F238E27FC236}">
                <a16:creationId xmlns:a16="http://schemas.microsoft.com/office/drawing/2014/main" id="{D7FE08E8-A1BC-A7C0-3104-748E9CB589EB}"/>
              </a:ext>
            </a:extLst>
          </p:cNvPr>
          <p:cNvSpPr/>
          <p:nvPr/>
        </p:nvSpPr>
        <p:spPr>
          <a:xfrm>
            <a:off x="2220685" y="2382758"/>
            <a:ext cx="664029" cy="538162"/>
          </a:xfrm>
          <a:prstGeom prst="stripedRightArrow">
            <a:avLst/>
          </a:prstGeom>
          <a:solidFill>
            <a:srgbClr val="005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id="{84ED6E01-B786-31C5-98B4-904C0B03B17E}"/>
              </a:ext>
            </a:extLst>
          </p:cNvPr>
          <p:cNvSpPr txBox="1"/>
          <p:nvPr/>
        </p:nvSpPr>
        <p:spPr>
          <a:xfrm>
            <a:off x="2884714" y="2274244"/>
            <a:ext cx="2268299" cy="753507"/>
          </a:xfrm>
          <a:prstGeom prst="rect">
            <a:avLst/>
          </a:prstGeom>
          <a:solidFill>
            <a:srgbClr val="FEDB48"/>
          </a:solidFill>
        </p:spPr>
        <p:txBody>
          <a:bodyPr wrap="square" anchor="ctr" anchorCtr="0">
            <a:noAutofit/>
          </a:bodyPr>
          <a:lstStyle/>
          <a:p>
            <a:pPr marL="0" indent="0" algn="ctr">
              <a:buNone/>
            </a:pPr>
            <a:r>
              <a:rPr lang="en-US" b="1" dirty="0"/>
              <a:t>Data </a:t>
            </a:r>
          </a:p>
          <a:p>
            <a:pPr marL="0" indent="0" algn="ctr">
              <a:buNone/>
            </a:pPr>
            <a:r>
              <a:rPr lang="en-US" b="1" dirty="0"/>
              <a:t>Preprocessing</a:t>
            </a:r>
          </a:p>
        </p:txBody>
      </p:sp>
      <p:sp>
        <p:nvSpPr>
          <p:cNvPr id="20" name="Arrow: Striped Right 19">
            <a:extLst>
              <a:ext uri="{FF2B5EF4-FFF2-40B4-BE49-F238E27FC236}">
                <a16:creationId xmlns:a16="http://schemas.microsoft.com/office/drawing/2014/main" id="{12D4305B-7E0D-346A-35B5-342D8A50293A}"/>
              </a:ext>
            </a:extLst>
          </p:cNvPr>
          <p:cNvSpPr/>
          <p:nvPr/>
        </p:nvSpPr>
        <p:spPr>
          <a:xfrm>
            <a:off x="4942115" y="2340164"/>
            <a:ext cx="664029" cy="538162"/>
          </a:xfrm>
          <a:prstGeom prst="stripedRightArrow">
            <a:avLst/>
          </a:prstGeom>
          <a:solidFill>
            <a:srgbClr val="005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id="{173CF94A-44B4-2232-44BA-9FE43E9022EF}"/>
              </a:ext>
            </a:extLst>
          </p:cNvPr>
          <p:cNvSpPr txBox="1"/>
          <p:nvPr/>
        </p:nvSpPr>
        <p:spPr>
          <a:xfrm>
            <a:off x="5606143" y="2231649"/>
            <a:ext cx="2268295" cy="796101"/>
          </a:xfrm>
          <a:prstGeom prst="rect">
            <a:avLst/>
          </a:prstGeom>
          <a:solidFill>
            <a:srgbClr val="FEDB48"/>
          </a:solidFill>
        </p:spPr>
        <p:txBody>
          <a:bodyPr wrap="square" anchor="ctr" anchorCtr="0">
            <a:noAutofit/>
          </a:bodyPr>
          <a:lstStyle/>
          <a:p>
            <a:pPr marL="0" indent="0" algn="ctr">
              <a:buNone/>
            </a:pPr>
            <a:r>
              <a:rPr lang="en-US" b="1" dirty="0"/>
              <a:t>Statistical</a:t>
            </a:r>
          </a:p>
          <a:p>
            <a:pPr marL="0" indent="0" algn="ctr">
              <a:buNone/>
            </a:pPr>
            <a:r>
              <a:rPr lang="en-US" b="1" dirty="0"/>
              <a:t>Analysis &amp; Tests</a:t>
            </a:r>
          </a:p>
        </p:txBody>
      </p:sp>
      <p:sp>
        <p:nvSpPr>
          <p:cNvPr id="22" name="Arrow: Striped Right 21">
            <a:extLst>
              <a:ext uri="{FF2B5EF4-FFF2-40B4-BE49-F238E27FC236}">
                <a16:creationId xmlns:a16="http://schemas.microsoft.com/office/drawing/2014/main" id="{257FD7E0-764C-6D23-B844-5ACE6F9938D8}"/>
              </a:ext>
            </a:extLst>
          </p:cNvPr>
          <p:cNvSpPr/>
          <p:nvPr/>
        </p:nvSpPr>
        <p:spPr>
          <a:xfrm>
            <a:off x="7663544" y="2340163"/>
            <a:ext cx="664029" cy="538162"/>
          </a:xfrm>
          <a:prstGeom prst="stripedRightArrow">
            <a:avLst/>
          </a:prstGeom>
          <a:solidFill>
            <a:srgbClr val="0055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TextBox 22">
            <a:extLst>
              <a:ext uri="{FF2B5EF4-FFF2-40B4-BE49-F238E27FC236}">
                <a16:creationId xmlns:a16="http://schemas.microsoft.com/office/drawing/2014/main" id="{6F186A10-F2BB-2672-F3F8-89CBCF13CD54}"/>
              </a:ext>
            </a:extLst>
          </p:cNvPr>
          <p:cNvSpPr txBox="1"/>
          <p:nvPr/>
        </p:nvSpPr>
        <p:spPr>
          <a:xfrm>
            <a:off x="8327565" y="2135744"/>
            <a:ext cx="2268301" cy="923330"/>
          </a:xfrm>
          <a:prstGeom prst="rect">
            <a:avLst/>
          </a:prstGeom>
          <a:solidFill>
            <a:srgbClr val="FEDB48"/>
          </a:solidFill>
        </p:spPr>
        <p:txBody>
          <a:bodyPr wrap="square">
            <a:noAutofit/>
          </a:bodyPr>
          <a:lstStyle/>
          <a:p>
            <a:pPr marL="0" indent="0" algn="ctr">
              <a:buNone/>
            </a:pPr>
            <a:r>
              <a:rPr lang="en-US" b="1" dirty="0"/>
              <a:t>Model</a:t>
            </a:r>
          </a:p>
          <a:p>
            <a:pPr marL="0" indent="0" algn="ctr">
              <a:buNone/>
            </a:pPr>
            <a:r>
              <a:rPr lang="en-US" b="1" dirty="0"/>
              <a:t>Development &amp; Evaluation</a:t>
            </a:r>
          </a:p>
        </p:txBody>
      </p:sp>
      <p:pic>
        <p:nvPicPr>
          <p:cNvPr id="29" name="Picture 28" descr="A bucket and cleaning supplies&#10;&#10;AI-generated content may be incorrect.">
            <a:extLst>
              <a:ext uri="{FF2B5EF4-FFF2-40B4-BE49-F238E27FC236}">
                <a16:creationId xmlns:a16="http://schemas.microsoft.com/office/drawing/2014/main" id="{B182188D-A71F-8691-D682-3561D6E0B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215" y="1359844"/>
            <a:ext cx="914400" cy="914400"/>
          </a:xfrm>
          <a:prstGeom prst="rect">
            <a:avLst/>
          </a:prstGeom>
        </p:spPr>
      </p:pic>
      <p:pic>
        <p:nvPicPr>
          <p:cNvPr id="33" name="Picture 32" descr="A close-up of a calculator and papers&#10;&#10;AI-generated content may be incorrect.">
            <a:extLst>
              <a:ext uri="{FF2B5EF4-FFF2-40B4-BE49-F238E27FC236}">
                <a16:creationId xmlns:a16="http://schemas.microsoft.com/office/drawing/2014/main" id="{DF2566E8-720A-94D5-E4DA-EF99B23ED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086" y="1450683"/>
            <a:ext cx="914400" cy="732721"/>
          </a:xfrm>
          <a:prstGeom prst="rect">
            <a:avLst/>
          </a:prstGeom>
        </p:spPr>
      </p:pic>
      <p:pic>
        <p:nvPicPr>
          <p:cNvPr id="35" name="Picture 34" descr="A group of people standing next to a large white board&#10;&#10;AI-generated content may be incorrect.">
            <a:extLst>
              <a:ext uri="{FF2B5EF4-FFF2-40B4-BE49-F238E27FC236}">
                <a16:creationId xmlns:a16="http://schemas.microsoft.com/office/drawing/2014/main" id="{C77D1676-E9B7-E644-406E-D54855640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4388" y="1475712"/>
            <a:ext cx="914400" cy="684494"/>
          </a:xfrm>
          <a:prstGeom prst="rect">
            <a:avLst/>
          </a:prstGeom>
        </p:spPr>
      </p:pic>
      <p:sp>
        <p:nvSpPr>
          <p:cNvPr id="36" name="Content Placeholder 2">
            <a:extLst>
              <a:ext uri="{FF2B5EF4-FFF2-40B4-BE49-F238E27FC236}">
                <a16:creationId xmlns:a16="http://schemas.microsoft.com/office/drawing/2014/main" id="{5D83C0FA-1370-CE6C-00ED-07A813C63875}"/>
              </a:ext>
            </a:extLst>
          </p:cNvPr>
          <p:cNvSpPr txBox="1">
            <a:spLocks/>
          </p:cNvSpPr>
          <p:nvPr/>
        </p:nvSpPr>
        <p:spPr>
          <a:xfrm>
            <a:off x="520193" y="3211519"/>
            <a:ext cx="1911389" cy="496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Descriptive Statistics</a:t>
            </a:r>
          </a:p>
        </p:txBody>
      </p:sp>
      <p:sp>
        <p:nvSpPr>
          <p:cNvPr id="37" name="Oval 36">
            <a:extLst>
              <a:ext uri="{FF2B5EF4-FFF2-40B4-BE49-F238E27FC236}">
                <a16:creationId xmlns:a16="http://schemas.microsoft.com/office/drawing/2014/main" id="{BB765977-B493-CE7B-2DEA-A1F6DDE4E138}"/>
              </a:ext>
            </a:extLst>
          </p:cNvPr>
          <p:cNvSpPr>
            <a:spLocks noChangeAspect="1"/>
          </p:cNvSpPr>
          <p:nvPr/>
        </p:nvSpPr>
        <p:spPr>
          <a:xfrm>
            <a:off x="245875" y="326249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1</a:t>
            </a:r>
            <a:endParaRPr lang="en-PH" sz="1600" b="1" dirty="0">
              <a:solidFill>
                <a:schemeClr val="tx1"/>
              </a:solidFill>
            </a:endParaRPr>
          </a:p>
        </p:txBody>
      </p:sp>
      <p:sp>
        <p:nvSpPr>
          <p:cNvPr id="45" name="Content Placeholder 2">
            <a:extLst>
              <a:ext uri="{FF2B5EF4-FFF2-40B4-BE49-F238E27FC236}">
                <a16:creationId xmlns:a16="http://schemas.microsoft.com/office/drawing/2014/main" id="{27A34AA1-6350-1530-7A14-16B2C0E2BB5C}"/>
              </a:ext>
            </a:extLst>
          </p:cNvPr>
          <p:cNvSpPr txBox="1">
            <a:spLocks/>
          </p:cNvSpPr>
          <p:nvPr/>
        </p:nvSpPr>
        <p:spPr>
          <a:xfrm>
            <a:off x="520194" y="3842916"/>
            <a:ext cx="1911389" cy="725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Analyzing Missing Values</a:t>
            </a:r>
          </a:p>
        </p:txBody>
      </p:sp>
      <p:sp>
        <p:nvSpPr>
          <p:cNvPr id="46" name="Oval 45">
            <a:extLst>
              <a:ext uri="{FF2B5EF4-FFF2-40B4-BE49-F238E27FC236}">
                <a16:creationId xmlns:a16="http://schemas.microsoft.com/office/drawing/2014/main" id="{F91DF5BD-9EAA-77E7-EFCA-ED9B74DE4D27}"/>
              </a:ext>
            </a:extLst>
          </p:cNvPr>
          <p:cNvSpPr>
            <a:spLocks noChangeAspect="1"/>
          </p:cNvSpPr>
          <p:nvPr/>
        </p:nvSpPr>
        <p:spPr>
          <a:xfrm>
            <a:off x="245875" y="3906217"/>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2</a:t>
            </a:r>
            <a:endParaRPr lang="en-PH" sz="1600" b="1" dirty="0">
              <a:solidFill>
                <a:schemeClr val="tx1"/>
              </a:solidFill>
            </a:endParaRPr>
          </a:p>
        </p:txBody>
      </p:sp>
      <p:sp>
        <p:nvSpPr>
          <p:cNvPr id="48" name="Content Placeholder 2">
            <a:extLst>
              <a:ext uri="{FF2B5EF4-FFF2-40B4-BE49-F238E27FC236}">
                <a16:creationId xmlns:a16="http://schemas.microsoft.com/office/drawing/2014/main" id="{9C2AB9F0-1794-A73D-A1FF-329700A0CFA4}"/>
              </a:ext>
            </a:extLst>
          </p:cNvPr>
          <p:cNvSpPr txBox="1">
            <a:spLocks/>
          </p:cNvSpPr>
          <p:nvPr/>
        </p:nvSpPr>
        <p:spPr>
          <a:xfrm>
            <a:off x="520195" y="4676712"/>
            <a:ext cx="1911388" cy="302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Identifying Outliers</a:t>
            </a:r>
          </a:p>
        </p:txBody>
      </p:sp>
      <p:sp>
        <p:nvSpPr>
          <p:cNvPr id="49" name="Oval 48">
            <a:extLst>
              <a:ext uri="{FF2B5EF4-FFF2-40B4-BE49-F238E27FC236}">
                <a16:creationId xmlns:a16="http://schemas.microsoft.com/office/drawing/2014/main" id="{5AC17EC0-F796-BFF5-143F-007E1A3565CC}"/>
              </a:ext>
            </a:extLst>
          </p:cNvPr>
          <p:cNvSpPr>
            <a:spLocks noChangeAspect="1"/>
          </p:cNvSpPr>
          <p:nvPr/>
        </p:nvSpPr>
        <p:spPr>
          <a:xfrm>
            <a:off x="250158" y="472834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3</a:t>
            </a:r>
            <a:endParaRPr lang="en-PH" sz="1600" b="1" dirty="0">
              <a:solidFill>
                <a:schemeClr val="tx1"/>
              </a:solidFill>
            </a:endParaRPr>
          </a:p>
        </p:txBody>
      </p:sp>
      <p:sp>
        <p:nvSpPr>
          <p:cNvPr id="50" name="Rectangle 49">
            <a:extLst>
              <a:ext uri="{FF2B5EF4-FFF2-40B4-BE49-F238E27FC236}">
                <a16:creationId xmlns:a16="http://schemas.microsoft.com/office/drawing/2014/main" id="{DD492F07-FD23-9FB0-9DC7-AEB97F94D2CF}"/>
              </a:ext>
            </a:extLst>
          </p:cNvPr>
          <p:cNvSpPr/>
          <p:nvPr/>
        </p:nvSpPr>
        <p:spPr>
          <a:xfrm>
            <a:off x="2884713" y="3027751"/>
            <a:ext cx="2268300" cy="21957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Content Placeholder 2">
            <a:extLst>
              <a:ext uri="{FF2B5EF4-FFF2-40B4-BE49-F238E27FC236}">
                <a16:creationId xmlns:a16="http://schemas.microsoft.com/office/drawing/2014/main" id="{77886822-B990-6C0C-147D-650E0F271052}"/>
              </a:ext>
            </a:extLst>
          </p:cNvPr>
          <p:cNvSpPr txBox="1">
            <a:spLocks/>
          </p:cNvSpPr>
          <p:nvPr/>
        </p:nvSpPr>
        <p:spPr>
          <a:xfrm>
            <a:off x="3241621" y="3211519"/>
            <a:ext cx="1911391" cy="496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Handling Missing Data</a:t>
            </a:r>
          </a:p>
        </p:txBody>
      </p:sp>
      <p:sp>
        <p:nvSpPr>
          <p:cNvPr id="52" name="Oval 51">
            <a:extLst>
              <a:ext uri="{FF2B5EF4-FFF2-40B4-BE49-F238E27FC236}">
                <a16:creationId xmlns:a16="http://schemas.microsoft.com/office/drawing/2014/main" id="{87ECA184-3192-6775-0DCB-6F5B9843CEE1}"/>
              </a:ext>
            </a:extLst>
          </p:cNvPr>
          <p:cNvSpPr>
            <a:spLocks noChangeAspect="1"/>
          </p:cNvSpPr>
          <p:nvPr/>
        </p:nvSpPr>
        <p:spPr>
          <a:xfrm>
            <a:off x="2967303" y="326249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1</a:t>
            </a:r>
            <a:endParaRPr lang="en-PH" sz="1600" b="1" dirty="0">
              <a:solidFill>
                <a:schemeClr val="tx1"/>
              </a:solidFill>
            </a:endParaRPr>
          </a:p>
        </p:txBody>
      </p:sp>
      <p:sp>
        <p:nvSpPr>
          <p:cNvPr id="53" name="Content Placeholder 2">
            <a:extLst>
              <a:ext uri="{FF2B5EF4-FFF2-40B4-BE49-F238E27FC236}">
                <a16:creationId xmlns:a16="http://schemas.microsoft.com/office/drawing/2014/main" id="{89B8CF95-6C3E-7E81-CBEF-CFEA2874276B}"/>
              </a:ext>
            </a:extLst>
          </p:cNvPr>
          <p:cNvSpPr txBox="1">
            <a:spLocks/>
          </p:cNvSpPr>
          <p:nvPr/>
        </p:nvSpPr>
        <p:spPr>
          <a:xfrm>
            <a:off x="3241622" y="3842916"/>
            <a:ext cx="1911390" cy="725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Feature Engineering &amp; Transformation</a:t>
            </a:r>
          </a:p>
        </p:txBody>
      </p:sp>
      <p:sp>
        <p:nvSpPr>
          <p:cNvPr id="54" name="Oval 53">
            <a:extLst>
              <a:ext uri="{FF2B5EF4-FFF2-40B4-BE49-F238E27FC236}">
                <a16:creationId xmlns:a16="http://schemas.microsoft.com/office/drawing/2014/main" id="{5A737291-3F16-1320-9A56-B6BF2627ABB0}"/>
              </a:ext>
            </a:extLst>
          </p:cNvPr>
          <p:cNvSpPr>
            <a:spLocks noChangeAspect="1"/>
          </p:cNvSpPr>
          <p:nvPr/>
        </p:nvSpPr>
        <p:spPr>
          <a:xfrm>
            <a:off x="2967303" y="3906217"/>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2</a:t>
            </a:r>
            <a:endParaRPr lang="en-PH" sz="1600" b="1" dirty="0">
              <a:solidFill>
                <a:schemeClr val="tx1"/>
              </a:solidFill>
            </a:endParaRPr>
          </a:p>
        </p:txBody>
      </p:sp>
      <p:sp>
        <p:nvSpPr>
          <p:cNvPr id="55" name="Content Placeholder 2">
            <a:extLst>
              <a:ext uri="{FF2B5EF4-FFF2-40B4-BE49-F238E27FC236}">
                <a16:creationId xmlns:a16="http://schemas.microsoft.com/office/drawing/2014/main" id="{3F417772-8D11-1182-3701-AEC543D979A8}"/>
              </a:ext>
            </a:extLst>
          </p:cNvPr>
          <p:cNvSpPr txBox="1">
            <a:spLocks/>
          </p:cNvSpPr>
          <p:nvPr/>
        </p:nvSpPr>
        <p:spPr>
          <a:xfrm>
            <a:off x="3241622" y="4676713"/>
            <a:ext cx="1911389" cy="2846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Handling Outliers</a:t>
            </a:r>
          </a:p>
        </p:txBody>
      </p:sp>
      <p:sp>
        <p:nvSpPr>
          <p:cNvPr id="56" name="Oval 55">
            <a:extLst>
              <a:ext uri="{FF2B5EF4-FFF2-40B4-BE49-F238E27FC236}">
                <a16:creationId xmlns:a16="http://schemas.microsoft.com/office/drawing/2014/main" id="{03309E61-78B3-1DFD-7DD9-ECB288B85D8E}"/>
              </a:ext>
            </a:extLst>
          </p:cNvPr>
          <p:cNvSpPr>
            <a:spLocks noChangeAspect="1"/>
          </p:cNvSpPr>
          <p:nvPr/>
        </p:nvSpPr>
        <p:spPr>
          <a:xfrm>
            <a:off x="2971586" y="472834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3</a:t>
            </a:r>
            <a:endParaRPr lang="en-PH" sz="1600" b="1" dirty="0">
              <a:solidFill>
                <a:schemeClr val="tx1"/>
              </a:solidFill>
            </a:endParaRPr>
          </a:p>
        </p:txBody>
      </p:sp>
      <p:sp>
        <p:nvSpPr>
          <p:cNvPr id="57" name="Rectangle 56">
            <a:extLst>
              <a:ext uri="{FF2B5EF4-FFF2-40B4-BE49-F238E27FC236}">
                <a16:creationId xmlns:a16="http://schemas.microsoft.com/office/drawing/2014/main" id="{72D5B3FD-6DDA-7F4F-EE35-238A2CF89BA7}"/>
              </a:ext>
            </a:extLst>
          </p:cNvPr>
          <p:cNvSpPr/>
          <p:nvPr/>
        </p:nvSpPr>
        <p:spPr>
          <a:xfrm>
            <a:off x="5606140" y="3027751"/>
            <a:ext cx="2268300" cy="21957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Content Placeholder 2">
            <a:extLst>
              <a:ext uri="{FF2B5EF4-FFF2-40B4-BE49-F238E27FC236}">
                <a16:creationId xmlns:a16="http://schemas.microsoft.com/office/drawing/2014/main" id="{DD8A6EE1-1F2B-A785-C9E3-9BD46D45E212}"/>
              </a:ext>
            </a:extLst>
          </p:cNvPr>
          <p:cNvSpPr txBox="1">
            <a:spLocks/>
          </p:cNvSpPr>
          <p:nvPr/>
        </p:nvSpPr>
        <p:spPr>
          <a:xfrm>
            <a:off x="5963048" y="3211519"/>
            <a:ext cx="1911391" cy="496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Checking Data Distributions</a:t>
            </a:r>
          </a:p>
        </p:txBody>
      </p:sp>
      <p:sp>
        <p:nvSpPr>
          <p:cNvPr id="59" name="Oval 58">
            <a:extLst>
              <a:ext uri="{FF2B5EF4-FFF2-40B4-BE49-F238E27FC236}">
                <a16:creationId xmlns:a16="http://schemas.microsoft.com/office/drawing/2014/main" id="{D36E3718-F3C6-8C7C-7863-A4C470CEAA4B}"/>
              </a:ext>
            </a:extLst>
          </p:cNvPr>
          <p:cNvSpPr>
            <a:spLocks noChangeAspect="1"/>
          </p:cNvSpPr>
          <p:nvPr/>
        </p:nvSpPr>
        <p:spPr>
          <a:xfrm>
            <a:off x="5688730" y="326249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1</a:t>
            </a:r>
            <a:endParaRPr lang="en-PH" sz="1600" b="1" dirty="0">
              <a:solidFill>
                <a:schemeClr val="tx1"/>
              </a:solidFill>
            </a:endParaRPr>
          </a:p>
        </p:txBody>
      </p:sp>
      <p:sp>
        <p:nvSpPr>
          <p:cNvPr id="60" name="Content Placeholder 2">
            <a:extLst>
              <a:ext uri="{FF2B5EF4-FFF2-40B4-BE49-F238E27FC236}">
                <a16:creationId xmlns:a16="http://schemas.microsoft.com/office/drawing/2014/main" id="{B00AEE89-55C8-7481-B19F-07228CE3A903}"/>
              </a:ext>
            </a:extLst>
          </p:cNvPr>
          <p:cNvSpPr txBox="1">
            <a:spLocks/>
          </p:cNvSpPr>
          <p:nvPr/>
        </p:nvSpPr>
        <p:spPr>
          <a:xfrm>
            <a:off x="5963049" y="3842917"/>
            <a:ext cx="1911390" cy="296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Feature Selection</a:t>
            </a:r>
          </a:p>
        </p:txBody>
      </p:sp>
      <p:sp>
        <p:nvSpPr>
          <p:cNvPr id="61" name="Oval 60">
            <a:extLst>
              <a:ext uri="{FF2B5EF4-FFF2-40B4-BE49-F238E27FC236}">
                <a16:creationId xmlns:a16="http://schemas.microsoft.com/office/drawing/2014/main" id="{7A3E276F-FB11-B0A1-B849-9EA7891786D8}"/>
              </a:ext>
            </a:extLst>
          </p:cNvPr>
          <p:cNvSpPr>
            <a:spLocks noChangeAspect="1"/>
          </p:cNvSpPr>
          <p:nvPr/>
        </p:nvSpPr>
        <p:spPr>
          <a:xfrm>
            <a:off x="5688730" y="3906217"/>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2</a:t>
            </a:r>
            <a:endParaRPr lang="en-PH" sz="1600" b="1" dirty="0">
              <a:solidFill>
                <a:schemeClr val="tx1"/>
              </a:solidFill>
            </a:endParaRPr>
          </a:p>
        </p:txBody>
      </p:sp>
      <p:sp>
        <p:nvSpPr>
          <p:cNvPr id="64" name="Rectangle 63">
            <a:extLst>
              <a:ext uri="{FF2B5EF4-FFF2-40B4-BE49-F238E27FC236}">
                <a16:creationId xmlns:a16="http://schemas.microsoft.com/office/drawing/2014/main" id="{639DEBC3-4BA9-8394-AA5F-715E1FAE4D2A}"/>
              </a:ext>
            </a:extLst>
          </p:cNvPr>
          <p:cNvSpPr/>
          <p:nvPr/>
        </p:nvSpPr>
        <p:spPr>
          <a:xfrm>
            <a:off x="8327568" y="3027751"/>
            <a:ext cx="2268300" cy="219571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Content Placeholder 2">
            <a:extLst>
              <a:ext uri="{FF2B5EF4-FFF2-40B4-BE49-F238E27FC236}">
                <a16:creationId xmlns:a16="http://schemas.microsoft.com/office/drawing/2014/main" id="{15296E5F-6434-2232-64EA-8A4AECF2EC63}"/>
              </a:ext>
            </a:extLst>
          </p:cNvPr>
          <p:cNvSpPr txBox="1">
            <a:spLocks/>
          </p:cNvSpPr>
          <p:nvPr/>
        </p:nvSpPr>
        <p:spPr>
          <a:xfrm>
            <a:off x="8684476" y="3211519"/>
            <a:ext cx="1911391" cy="496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Baseline &amp; Advanced Models</a:t>
            </a:r>
          </a:p>
        </p:txBody>
      </p:sp>
      <p:sp>
        <p:nvSpPr>
          <p:cNvPr id="66" name="Oval 65">
            <a:extLst>
              <a:ext uri="{FF2B5EF4-FFF2-40B4-BE49-F238E27FC236}">
                <a16:creationId xmlns:a16="http://schemas.microsoft.com/office/drawing/2014/main" id="{4ABE163C-3BB3-D51D-612F-A8BFB4CDF375}"/>
              </a:ext>
            </a:extLst>
          </p:cNvPr>
          <p:cNvSpPr>
            <a:spLocks noChangeAspect="1"/>
          </p:cNvSpPr>
          <p:nvPr/>
        </p:nvSpPr>
        <p:spPr>
          <a:xfrm>
            <a:off x="8410158" y="326249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1</a:t>
            </a:r>
            <a:endParaRPr lang="en-PH" sz="1600" b="1" dirty="0">
              <a:solidFill>
                <a:schemeClr val="tx1"/>
              </a:solidFill>
            </a:endParaRPr>
          </a:p>
        </p:txBody>
      </p:sp>
      <p:sp>
        <p:nvSpPr>
          <p:cNvPr id="67" name="Content Placeholder 2">
            <a:extLst>
              <a:ext uri="{FF2B5EF4-FFF2-40B4-BE49-F238E27FC236}">
                <a16:creationId xmlns:a16="http://schemas.microsoft.com/office/drawing/2014/main" id="{AD725CD5-6825-7071-B659-B96FA8CE161E}"/>
              </a:ext>
            </a:extLst>
          </p:cNvPr>
          <p:cNvSpPr txBox="1">
            <a:spLocks/>
          </p:cNvSpPr>
          <p:nvPr/>
        </p:nvSpPr>
        <p:spPr>
          <a:xfrm>
            <a:off x="8684477" y="3842916"/>
            <a:ext cx="1911390" cy="7254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Hyperparameter Tuning</a:t>
            </a:r>
          </a:p>
        </p:txBody>
      </p:sp>
      <p:sp>
        <p:nvSpPr>
          <p:cNvPr id="68" name="Oval 67">
            <a:extLst>
              <a:ext uri="{FF2B5EF4-FFF2-40B4-BE49-F238E27FC236}">
                <a16:creationId xmlns:a16="http://schemas.microsoft.com/office/drawing/2014/main" id="{849FFBBC-A976-2E5D-B73B-C27D8A9F1C6F}"/>
              </a:ext>
            </a:extLst>
          </p:cNvPr>
          <p:cNvSpPr>
            <a:spLocks noChangeAspect="1"/>
          </p:cNvSpPr>
          <p:nvPr/>
        </p:nvSpPr>
        <p:spPr>
          <a:xfrm>
            <a:off x="8410158" y="3906217"/>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2</a:t>
            </a:r>
            <a:endParaRPr lang="en-PH" sz="1600" b="1" dirty="0">
              <a:solidFill>
                <a:schemeClr val="tx1"/>
              </a:solidFill>
            </a:endParaRPr>
          </a:p>
        </p:txBody>
      </p:sp>
      <p:sp>
        <p:nvSpPr>
          <p:cNvPr id="69" name="Content Placeholder 2">
            <a:extLst>
              <a:ext uri="{FF2B5EF4-FFF2-40B4-BE49-F238E27FC236}">
                <a16:creationId xmlns:a16="http://schemas.microsoft.com/office/drawing/2014/main" id="{97689FB1-BFBD-0B53-92D3-348D7EEB4E61}"/>
              </a:ext>
            </a:extLst>
          </p:cNvPr>
          <p:cNvSpPr txBox="1">
            <a:spLocks/>
          </p:cNvSpPr>
          <p:nvPr/>
        </p:nvSpPr>
        <p:spPr>
          <a:xfrm>
            <a:off x="8684477" y="4676713"/>
            <a:ext cx="1911389" cy="2846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Evaluation Metrics</a:t>
            </a:r>
          </a:p>
        </p:txBody>
      </p:sp>
      <p:sp>
        <p:nvSpPr>
          <p:cNvPr id="70" name="Oval 69">
            <a:extLst>
              <a:ext uri="{FF2B5EF4-FFF2-40B4-BE49-F238E27FC236}">
                <a16:creationId xmlns:a16="http://schemas.microsoft.com/office/drawing/2014/main" id="{5612519B-7B9A-368A-E4F2-C7BE3417B79E}"/>
              </a:ext>
            </a:extLst>
          </p:cNvPr>
          <p:cNvSpPr>
            <a:spLocks noChangeAspect="1"/>
          </p:cNvSpPr>
          <p:nvPr/>
        </p:nvSpPr>
        <p:spPr>
          <a:xfrm>
            <a:off x="8414441" y="4728341"/>
            <a:ext cx="274320" cy="233031"/>
          </a:xfrm>
          <a:prstGeom prst="ellipse">
            <a:avLst/>
          </a:prstGeom>
          <a:solidFill>
            <a:srgbClr val="FEDB48"/>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b="1" dirty="0">
                <a:solidFill>
                  <a:schemeClr val="tx1"/>
                </a:solidFill>
              </a:rPr>
              <a:t>3</a:t>
            </a:r>
            <a:endParaRPr lang="en-PH" sz="1600" b="1" dirty="0">
              <a:solidFill>
                <a:schemeClr val="tx1"/>
              </a:solidFill>
            </a:endParaRPr>
          </a:p>
        </p:txBody>
      </p:sp>
    </p:spTree>
    <p:extLst>
      <p:ext uri="{BB962C8B-B14F-4D97-AF65-F5344CB8AC3E}">
        <p14:creationId xmlns:p14="http://schemas.microsoft.com/office/powerpoint/2010/main" val="125098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8" grpId="0" animBg="1"/>
      <p:bldP spid="13" grpId="0" animBg="1"/>
      <p:bldP spid="19" grpId="0" animBg="1"/>
      <p:bldP spid="20" grpId="0" animBg="1"/>
      <p:bldP spid="21" grpId="0" animBg="1"/>
      <p:bldP spid="22" grpId="0" animBg="1"/>
      <p:bldP spid="23" grpId="0" animBg="1"/>
      <p:bldP spid="36" grpId="0"/>
      <p:bldP spid="37" grpId="0" animBg="1"/>
      <p:bldP spid="45" grpId="0"/>
      <p:bldP spid="46" grpId="0" animBg="1"/>
      <p:bldP spid="48" grpId="0"/>
      <p:bldP spid="49" grpId="0" animBg="1"/>
      <p:bldP spid="50" grpId="0" animBg="1"/>
      <p:bldP spid="51" grpId="0"/>
      <p:bldP spid="52" grpId="0" animBg="1"/>
      <p:bldP spid="53" grpId="0"/>
      <p:bldP spid="54" grpId="0" animBg="1"/>
      <p:bldP spid="55" grpId="0"/>
      <p:bldP spid="56" grpId="0" animBg="1"/>
      <p:bldP spid="57" grpId="0" animBg="1"/>
      <p:bldP spid="58" grpId="0"/>
      <p:bldP spid="59" grpId="0" animBg="1"/>
      <p:bldP spid="60" grpId="0"/>
      <p:bldP spid="61" grpId="0" animBg="1"/>
      <p:bldP spid="64" grpId="0" animBg="1"/>
      <p:bldP spid="65" grpId="0"/>
      <p:bldP spid="66" grpId="0" animBg="1"/>
      <p:bldP spid="67" grpId="0"/>
      <p:bldP spid="68" grpId="0" animBg="1"/>
      <p:bldP spid="69" grpId="0"/>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A968D-BEF5-96BF-37E5-2BED3CCACD7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128AFF9-F2B4-00C2-08FD-3F0026B9320E}"/>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 (EDA) (1 of 3)</a:t>
            </a:r>
            <a:endParaRPr lang="en-PH" b="1" dirty="0"/>
          </a:p>
        </p:txBody>
      </p:sp>
      <p:sp>
        <p:nvSpPr>
          <p:cNvPr id="10" name="Content Placeholder 2">
            <a:extLst>
              <a:ext uri="{FF2B5EF4-FFF2-40B4-BE49-F238E27FC236}">
                <a16:creationId xmlns:a16="http://schemas.microsoft.com/office/drawing/2014/main" id="{4A178E08-CD38-413D-7DD3-6F778C53EFEB}"/>
              </a:ext>
            </a:extLst>
          </p:cNvPr>
          <p:cNvSpPr txBox="1">
            <a:spLocks/>
          </p:cNvSpPr>
          <p:nvPr/>
        </p:nvSpPr>
        <p:spPr>
          <a:xfrm>
            <a:off x="163286" y="62660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examining, visualizing, and summarizing data to uncover patterns, trends, and insights before applying predictive models.</a:t>
            </a:r>
          </a:p>
        </p:txBody>
      </p:sp>
      <p:pic>
        <p:nvPicPr>
          <p:cNvPr id="7" name="Picture 6">
            <a:extLst>
              <a:ext uri="{FF2B5EF4-FFF2-40B4-BE49-F238E27FC236}">
                <a16:creationId xmlns:a16="http://schemas.microsoft.com/office/drawing/2014/main" id="{77392B3E-E655-411C-F6D9-32668228954C}"/>
              </a:ext>
            </a:extLst>
          </p:cNvPr>
          <p:cNvPicPr>
            <a:picLocks noChangeAspect="1"/>
          </p:cNvPicPr>
          <p:nvPr/>
        </p:nvPicPr>
        <p:blipFill>
          <a:blip r:embed="rId2"/>
          <a:stretch>
            <a:fillRect/>
          </a:stretch>
        </p:blipFill>
        <p:spPr>
          <a:xfrm>
            <a:off x="3447572" y="1307646"/>
            <a:ext cx="2337288" cy="2286000"/>
          </a:xfrm>
          <a:prstGeom prst="rect">
            <a:avLst/>
          </a:prstGeom>
          <a:ln>
            <a:solidFill>
              <a:schemeClr val="tx1"/>
            </a:solidFill>
          </a:ln>
        </p:spPr>
      </p:pic>
      <p:pic>
        <p:nvPicPr>
          <p:cNvPr id="11" name="Picture 10">
            <a:extLst>
              <a:ext uri="{FF2B5EF4-FFF2-40B4-BE49-F238E27FC236}">
                <a16:creationId xmlns:a16="http://schemas.microsoft.com/office/drawing/2014/main" id="{AD52A498-9749-3839-289A-06048C7DD0A6}"/>
              </a:ext>
            </a:extLst>
          </p:cNvPr>
          <p:cNvPicPr>
            <a:picLocks noChangeAspect="1"/>
          </p:cNvPicPr>
          <p:nvPr/>
        </p:nvPicPr>
        <p:blipFill>
          <a:blip r:embed="rId3"/>
          <a:stretch>
            <a:fillRect/>
          </a:stretch>
        </p:blipFill>
        <p:spPr>
          <a:xfrm>
            <a:off x="5921375" y="1307646"/>
            <a:ext cx="2235361" cy="2286000"/>
          </a:xfrm>
          <a:prstGeom prst="rect">
            <a:avLst/>
          </a:prstGeom>
          <a:ln>
            <a:solidFill>
              <a:schemeClr val="tx1"/>
            </a:solidFill>
          </a:ln>
        </p:spPr>
      </p:pic>
      <p:pic>
        <p:nvPicPr>
          <p:cNvPr id="13" name="Picture 12">
            <a:extLst>
              <a:ext uri="{FF2B5EF4-FFF2-40B4-BE49-F238E27FC236}">
                <a16:creationId xmlns:a16="http://schemas.microsoft.com/office/drawing/2014/main" id="{F6A74BEE-C146-666D-2449-AF2F97FE2FCF}"/>
              </a:ext>
            </a:extLst>
          </p:cNvPr>
          <p:cNvPicPr>
            <a:picLocks noChangeAspect="1"/>
          </p:cNvPicPr>
          <p:nvPr/>
        </p:nvPicPr>
        <p:blipFill>
          <a:blip r:embed="rId4"/>
          <a:stretch>
            <a:fillRect/>
          </a:stretch>
        </p:blipFill>
        <p:spPr>
          <a:xfrm>
            <a:off x="8293251" y="1307646"/>
            <a:ext cx="2271204" cy="2286000"/>
          </a:xfrm>
          <a:prstGeom prst="rect">
            <a:avLst/>
          </a:prstGeom>
          <a:ln>
            <a:solidFill>
              <a:schemeClr val="tx1"/>
            </a:solidFill>
          </a:ln>
        </p:spPr>
      </p:pic>
      <p:pic>
        <p:nvPicPr>
          <p:cNvPr id="15" name="Picture 14">
            <a:extLst>
              <a:ext uri="{FF2B5EF4-FFF2-40B4-BE49-F238E27FC236}">
                <a16:creationId xmlns:a16="http://schemas.microsoft.com/office/drawing/2014/main" id="{3F5355FB-84F9-61FC-D2E6-88D9BB79CF49}"/>
              </a:ext>
            </a:extLst>
          </p:cNvPr>
          <p:cNvPicPr>
            <a:picLocks noChangeAspect="1"/>
          </p:cNvPicPr>
          <p:nvPr/>
        </p:nvPicPr>
        <p:blipFill>
          <a:blip r:embed="rId5"/>
          <a:stretch>
            <a:fillRect/>
          </a:stretch>
        </p:blipFill>
        <p:spPr>
          <a:xfrm>
            <a:off x="3447572" y="3736522"/>
            <a:ext cx="2380643" cy="2286000"/>
          </a:xfrm>
          <a:prstGeom prst="rect">
            <a:avLst/>
          </a:prstGeom>
          <a:ln>
            <a:solidFill>
              <a:schemeClr val="tx1"/>
            </a:solidFill>
          </a:ln>
        </p:spPr>
      </p:pic>
      <p:pic>
        <p:nvPicPr>
          <p:cNvPr id="17" name="Picture 16">
            <a:extLst>
              <a:ext uri="{FF2B5EF4-FFF2-40B4-BE49-F238E27FC236}">
                <a16:creationId xmlns:a16="http://schemas.microsoft.com/office/drawing/2014/main" id="{82716FB7-6583-3B8E-E051-D3892281391A}"/>
              </a:ext>
            </a:extLst>
          </p:cNvPr>
          <p:cNvPicPr>
            <a:picLocks noChangeAspect="1"/>
          </p:cNvPicPr>
          <p:nvPr/>
        </p:nvPicPr>
        <p:blipFill>
          <a:blip r:embed="rId6"/>
          <a:stretch>
            <a:fillRect/>
          </a:stretch>
        </p:blipFill>
        <p:spPr>
          <a:xfrm>
            <a:off x="5910775" y="3736522"/>
            <a:ext cx="2245961" cy="2286000"/>
          </a:xfrm>
          <a:prstGeom prst="rect">
            <a:avLst/>
          </a:prstGeom>
          <a:ln>
            <a:solidFill>
              <a:schemeClr val="tx1"/>
            </a:solidFill>
          </a:ln>
        </p:spPr>
      </p:pic>
      <p:pic>
        <p:nvPicPr>
          <p:cNvPr id="19" name="Picture 18">
            <a:extLst>
              <a:ext uri="{FF2B5EF4-FFF2-40B4-BE49-F238E27FC236}">
                <a16:creationId xmlns:a16="http://schemas.microsoft.com/office/drawing/2014/main" id="{E169170B-D2A4-00C7-FBB1-26DA0DB61E7D}"/>
              </a:ext>
            </a:extLst>
          </p:cNvPr>
          <p:cNvPicPr>
            <a:picLocks noChangeAspect="1"/>
          </p:cNvPicPr>
          <p:nvPr/>
        </p:nvPicPr>
        <p:blipFill>
          <a:blip r:embed="rId7"/>
          <a:stretch>
            <a:fillRect/>
          </a:stretch>
        </p:blipFill>
        <p:spPr>
          <a:xfrm>
            <a:off x="8293251" y="3736522"/>
            <a:ext cx="2271204" cy="2286000"/>
          </a:xfrm>
          <a:prstGeom prst="rect">
            <a:avLst/>
          </a:prstGeom>
          <a:ln>
            <a:solidFill>
              <a:schemeClr val="tx1"/>
            </a:solidFill>
          </a:ln>
        </p:spPr>
      </p:pic>
      <p:sp>
        <p:nvSpPr>
          <p:cNvPr id="20" name="Content Placeholder 2">
            <a:extLst>
              <a:ext uri="{FF2B5EF4-FFF2-40B4-BE49-F238E27FC236}">
                <a16:creationId xmlns:a16="http://schemas.microsoft.com/office/drawing/2014/main" id="{BD41A326-F2C6-1945-C00C-921B816292B3}"/>
              </a:ext>
            </a:extLst>
          </p:cNvPr>
          <p:cNvSpPr txBox="1">
            <a:spLocks/>
          </p:cNvSpPr>
          <p:nvPr/>
        </p:nvSpPr>
        <p:spPr>
          <a:xfrm>
            <a:off x="163286" y="1307646"/>
            <a:ext cx="3147771" cy="4714876"/>
          </a:xfrm>
          <a:prstGeom prst="rect">
            <a:avLst/>
          </a:prstGeom>
        </p:spPr>
        <p:txBody>
          <a:bodyPr anchor="t"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Annual Income</a:t>
            </a:r>
            <a:r>
              <a:rPr lang="en-US" sz="2400" dirty="0"/>
              <a:t>, </a:t>
            </a:r>
            <a:r>
              <a:rPr lang="en-US" sz="2400" b="1" dirty="0"/>
              <a:t>Previous Claims</a:t>
            </a:r>
            <a:r>
              <a:rPr lang="en-US" sz="2400" dirty="0"/>
              <a:t>, and </a:t>
            </a:r>
            <a:r>
              <a:rPr lang="en-US" sz="2400" b="1" dirty="0"/>
              <a:t>Premium Amount</a:t>
            </a:r>
            <a:r>
              <a:rPr lang="en-US" sz="2400" dirty="0"/>
              <a:t> are the problematic features due to right skewness and outliers. </a:t>
            </a:r>
          </a:p>
          <a:p>
            <a:r>
              <a:rPr lang="en-US" sz="2400" dirty="0"/>
              <a:t>These issues will be handled during </a:t>
            </a:r>
            <a:r>
              <a:rPr lang="en-US" sz="2400" b="1" dirty="0"/>
              <a:t>Data Preprocessing</a:t>
            </a:r>
            <a:r>
              <a:rPr lang="en-US" sz="2400" dirty="0"/>
              <a:t> to improve model performance.</a:t>
            </a:r>
          </a:p>
        </p:txBody>
      </p:sp>
    </p:spTree>
    <p:extLst>
      <p:ext uri="{BB962C8B-B14F-4D97-AF65-F5344CB8AC3E}">
        <p14:creationId xmlns:p14="http://schemas.microsoft.com/office/powerpoint/2010/main" val="271980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4FAB5-4BC5-4A43-C4D1-2DFAC214D6A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2608AF1-9BF8-3C8F-0612-C3AD2221095F}"/>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 (EDA) (2 of 3)</a:t>
            </a:r>
            <a:endParaRPr lang="en-PH" b="1" dirty="0"/>
          </a:p>
        </p:txBody>
      </p:sp>
      <p:sp>
        <p:nvSpPr>
          <p:cNvPr id="10" name="Content Placeholder 2">
            <a:extLst>
              <a:ext uri="{FF2B5EF4-FFF2-40B4-BE49-F238E27FC236}">
                <a16:creationId xmlns:a16="http://schemas.microsoft.com/office/drawing/2014/main" id="{FF1C41DA-4743-7DB4-08FA-E54F0291CF6F}"/>
              </a:ext>
            </a:extLst>
          </p:cNvPr>
          <p:cNvSpPr txBox="1">
            <a:spLocks/>
          </p:cNvSpPr>
          <p:nvPr/>
        </p:nvSpPr>
        <p:spPr>
          <a:xfrm>
            <a:off x="163286" y="62660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examining, visualizing, and summarizing data to uncover patterns, trends, and insights before applying predictive models.</a:t>
            </a:r>
          </a:p>
        </p:txBody>
      </p:sp>
      <p:graphicFrame>
        <p:nvGraphicFramePr>
          <p:cNvPr id="15" name="Content Placeholder 21">
            <a:extLst>
              <a:ext uri="{FF2B5EF4-FFF2-40B4-BE49-F238E27FC236}">
                <a16:creationId xmlns:a16="http://schemas.microsoft.com/office/drawing/2014/main" id="{1DA190A0-2A02-2FF6-5450-5C3F718096D4}"/>
              </a:ext>
            </a:extLst>
          </p:cNvPr>
          <p:cNvGraphicFramePr>
            <a:graphicFrameLocks/>
          </p:cNvGraphicFramePr>
          <p:nvPr>
            <p:extLst>
              <p:ext uri="{D42A27DB-BD31-4B8C-83A1-F6EECF244321}">
                <p14:modId xmlns:p14="http://schemas.microsoft.com/office/powerpoint/2010/main" val="1513548603"/>
              </p:ext>
            </p:extLst>
          </p:nvPr>
        </p:nvGraphicFramePr>
        <p:xfrm>
          <a:off x="163286" y="1307646"/>
          <a:ext cx="10453911" cy="5009754"/>
        </p:xfrm>
        <a:graphic>
          <a:graphicData uri="http://schemas.openxmlformats.org/drawingml/2006/table">
            <a:tbl>
              <a:tblPr firstRow="1" bandRow="1">
                <a:tableStyleId>{5940675A-B579-460E-94D1-54222C63F5DA}</a:tableStyleId>
              </a:tblPr>
              <a:tblGrid>
                <a:gridCol w="2095153">
                  <a:extLst>
                    <a:ext uri="{9D8B030D-6E8A-4147-A177-3AD203B41FA5}">
                      <a16:colId xmlns:a16="http://schemas.microsoft.com/office/drawing/2014/main" val="207233904"/>
                    </a:ext>
                  </a:extLst>
                </a:gridCol>
                <a:gridCol w="2254872">
                  <a:extLst>
                    <a:ext uri="{9D8B030D-6E8A-4147-A177-3AD203B41FA5}">
                      <a16:colId xmlns:a16="http://schemas.microsoft.com/office/drawing/2014/main" val="260636935"/>
                    </a:ext>
                  </a:extLst>
                </a:gridCol>
                <a:gridCol w="1448675">
                  <a:extLst>
                    <a:ext uri="{9D8B030D-6E8A-4147-A177-3AD203B41FA5}">
                      <a16:colId xmlns:a16="http://schemas.microsoft.com/office/drawing/2014/main" val="3002998367"/>
                    </a:ext>
                  </a:extLst>
                </a:gridCol>
                <a:gridCol w="1320652">
                  <a:extLst>
                    <a:ext uri="{9D8B030D-6E8A-4147-A177-3AD203B41FA5}">
                      <a16:colId xmlns:a16="http://schemas.microsoft.com/office/drawing/2014/main" val="2943015114"/>
                    </a:ext>
                  </a:extLst>
                </a:gridCol>
                <a:gridCol w="1740822">
                  <a:extLst>
                    <a:ext uri="{9D8B030D-6E8A-4147-A177-3AD203B41FA5}">
                      <a16:colId xmlns:a16="http://schemas.microsoft.com/office/drawing/2014/main" val="3803610544"/>
                    </a:ext>
                  </a:extLst>
                </a:gridCol>
                <a:gridCol w="1593737">
                  <a:extLst>
                    <a:ext uri="{9D8B030D-6E8A-4147-A177-3AD203B41FA5}">
                      <a16:colId xmlns:a16="http://schemas.microsoft.com/office/drawing/2014/main" val="1027067472"/>
                    </a:ext>
                  </a:extLst>
                </a:gridCol>
              </a:tblGrid>
              <a:tr h="812392">
                <a:tc>
                  <a:txBody>
                    <a:bodyPr/>
                    <a:lstStyle/>
                    <a:p>
                      <a:pPr lvl="0"/>
                      <a:r>
                        <a:rPr lang="en-US" sz="1400" b="1" i="0" dirty="0"/>
                        <a:t>Category</a:t>
                      </a:r>
                      <a:endParaRPr lang="en-PH" sz="1400" b="1"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Feature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Level of </a:t>
                      </a:r>
                    </a:p>
                    <a:p>
                      <a:pPr algn="ctr"/>
                      <a:r>
                        <a:rPr lang="en-US" sz="1400" b="1" dirty="0"/>
                        <a:t>Measurement</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Missingness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Skewness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Outliers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6524238"/>
                  </a:ext>
                </a:extLst>
              </a:tr>
              <a:tr h="338497">
                <a:tc rowSpan="7">
                  <a:txBody>
                    <a:bodyPr/>
                    <a:lstStyle/>
                    <a:p>
                      <a:pPr lvl="0"/>
                      <a:r>
                        <a:rPr lang="en-US" sz="1400" b="0" i="0" dirty="0"/>
                        <a:t>Demographics</a:t>
                      </a:r>
                    </a:p>
                    <a:p>
                      <a:pPr lvl="0"/>
                      <a:endParaRPr lang="en-US" sz="1400" b="0" i="0" dirty="0"/>
                    </a:p>
                    <a:p>
                      <a:pPr lvl="0"/>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Ratio</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1.5%</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58353642"/>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Gender</a:t>
                      </a:r>
                      <a:endParaRPr kumimoji="0" lang="en-PH" sz="14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Nominal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74054290"/>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Marital Status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Nominal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1.5%</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22119804"/>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Dependents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Ratio</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9.1%</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00578545"/>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Education</a:t>
                      </a:r>
                      <a:endParaRPr kumimoji="0" lang="en-PH" sz="14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Ordinal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11689842"/>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Occupation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Nominal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29.8%</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39773"/>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Location</a:t>
                      </a:r>
                      <a:endParaRPr kumimoji="0" lang="en-PH" sz="14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Nominal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9699604"/>
                  </a:ext>
                </a:extLst>
              </a:tr>
              <a:tr h="338497">
                <a:tc rowSpan="3">
                  <a:txBody>
                    <a:bodyPr/>
                    <a:lstStyle/>
                    <a:p>
                      <a:r>
                        <a:rPr lang="en-US" sz="1400" b="0" i="0" dirty="0"/>
                        <a:t>Health &amp; Lifestyle</a:t>
                      </a:r>
                    </a:p>
                    <a:p>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Health Score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Ordinal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6.1%</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65919216"/>
                  </a:ext>
                </a:extLst>
              </a:tr>
              <a:tr h="338497">
                <a:tc vMerge="1">
                  <a:txBody>
                    <a:bodyPr/>
                    <a:lstStyle/>
                    <a:p>
                      <a:endParaRPr lang="en-PH"/>
                    </a:p>
                  </a:txBody>
                  <a:tcPr/>
                </a:tc>
                <a:tc>
                  <a:txBody>
                    <a:bodyPr/>
                    <a:lstStyle/>
                    <a:p>
                      <a:r>
                        <a:rPr lang="en-US" sz="1400" dirty="0"/>
                        <a:t>Smoking Status</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Nominal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7690905"/>
                  </a:ext>
                </a:extLst>
              </a:tr>
              <a:tr h="338497">
                <a:tc vMerge="1">
                  <a:txBody>
                    <a:bodyPr/>
                    <a:lstStyle/>
                    <a:p>
                      <a:endParaRPr lang="en-PH"/>
                    </a:p>
                  </a:txBody>
                  <a:tcPr/>
                </a:tc>
                <a:tc>
                  <a:txBody>
                    <a:bodyPr/>
                    <a:lstStyle/>
                    <a:p>
                      <a:r>
                        <a:rPr lang="en-US" sz="1400" dirty="0"/>
                        <a:t>Exercise Frequency</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Ordinal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32848249"/>
                  </a:ext>
                </a:extLst>
              </a:tr>
              <a:tr h="338497">
                <a:tc rowSpan="2">
                  <a:txBody>
                    <a:bodyPr/>
                    <a:lstStyle/>
                    <a:p>
                      <a:r>
                        <a:rPr lang="en-US" sz="1400" b="0" i="0" dirty="0"/>
                        <a:t>Financial &amp; Credit</a:t>
                      </a:r>
                    </a:p>
                    <a:p>
                      <a:endParaRPr lang="en-US" sz="1400" b="0" i="0" dirty="0"/>
                    </a:p>
                    <a:p>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Annual Income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Ratio</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3.7%</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solidFill>
                            <a:schemeClr val="tx1"/>
                          </a:solidFill>
                        </a:rPr>
                        <a:t>Right-Skew (Box-Cox)</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Yes</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751440896"/>
                  </a:ext>
                </a:extLst>
              </a:tr>
              <a:tr h="473895">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Credit Score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Interval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11.5%</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88368376"/>
                  </a:ext>
                </a:extLst>
              </a:tr>
            </a:tbl>
          </a:graphicData>
        </a:graphic>
      </p:graphicFrame>
      <p:pic>
        <p:nvPicPr>
          <p:cNvPr id="17" name="Picture 16" descr="A blue and yellow id card&#10;&#10;AI-generated content may be incorrect.">
            <a:extLst>
              <a:ext uri="{FF2B5EF4-FFF2-40B4-BE49-F238E27FC236}">
                <a16:creationId xmlns:a16="http://schemas.microsoft.com/office/drawing/2014/main" id="{8EA99256-0E92-0C1B-203D-6BF0650FF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70" y="2437494"/>
            <a:ext cx="457200" cy="457200"/>
          </a:xfrm>
          <a:prstGeom prst="rect">
            <a:avLst/>
          </a:prstGeom>
        </p:spPr>
      </p:pic>
      <p:pic>
        <p:nvPicPr>
          <p:cNvPr id="29" name="Picture 28" descr="A set of icons on a black background&#10;&#10;AI-generated content may be incorrect.">
            <a:extLst>
              <a:ext uri="{FF2B5EF4-FFF2-40B4-BE49-F238E27FC236}">
                <a16:creationId xmlns:a16="http://schemas.microsoft.com/office/drawing/2014/main" id="{EB56D432-C98E-C3EE-C0E8-62C3167C4A1B}"/>
              </a:ext>
            </a:extLst>
          </p:cNvPr>
          <p:cNvPicPr>
            <a:picLocks noChangeAspect="1"/>
          </p:cNvPicPr>
          <p:nvPr/>
        </p:nvPicPr>
        <p:blipFill>
          <a:blip r:embed="rId3">
            <a:extLst>
              <a:ext uri="{28A0092B-C50C-407E-A947-70E740481C1C}">
                <a14:useLocalDpi xmlns:a14="http://schemas.microsoft.com/office/drawing/2010/main" val="0"/>
              </a:ext>
            </a:extLst>
          </a:blip>
          <a:srcRect l="4666" t="38855" r="71040" b="39786"/>
          <a:stretch/>
        </p:blipFill>
        <p:spPr>
          <a:xfrm>
            <a:off x="263070" y="4791635"/>
            <a:ext cx="457200" cy="377843"/>
          </a:xfrm>
          <a:prstGeom prst="rect">
            <a:avLst/>
          </a:prstGeom>
        </p:spPr>
      </p:pic>
      <p:pic>
        <p:nvPicPr>
          <p:cNvPr id="30" name="Picture 29" descr="A stack of green paper money&#10;&#10;AI-generated content may be incorrect.">
            <a:extLst>
              <a:ext uri="{FF2B5EF4-FFF2-40B4-BE49-F238E27FC236}">
                <a16:creationId xmlns:a16="http://schemas.microsoft.com/office/drawing/2014/main" id="{7190E899-C26D-B271-B164-37EA2E62A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70" y="5799592"/>
            <a:ext cx="457200" cy="457200"/>
          </a:xfrm>
          <a:prstGeom prst="rect">
            <a:avLst/>
          </a:prstGeom>
        </p:spPr>
      </p:pic>
      <p:sp>
        <p:nvSpPr>
          <p:cNvPr id="31" name="TextBox 30">
            <a:extLst>
              <a:ext uri="{FF2B5EF4-FFF2-40B4-BE49-F238E27FC236}">
                <a16:creationId xmlns:a16="http://schemas.microsoft.com/office/drawing/2014/main" id="{8BC1A0A0-2C0E-E196-0C64-C6DEDC7B9702}"/>
              </a:ext>
            </a:extLst>
          </p:cNvPr>
          <p:cNvSpPr txBox="1"/>
          <p:nvPr/>
        </p:nvSpPr>
        <p:spPr>
          <a:xfrm>
            <a:off x="163285" y="6317400"/>
            <a:ext cx="10453913" cy="307777"/>
          </a:xfrm>
          <a:prstGeom prst="rect">
            <a:avLst/>
          </a:prstGeom>
          <a:noFill/>
        </p:spPr>
        <p:txBody>
          <a:bodyPr wrap="square">
            <a:spAutoFit/>
          </a:bodyPr>
          <a:lstStyle/>
          <a:p>
            <a:r>
              <a:rPr lang="en-US" sz="1400" i="1" dirty="0"/>
              <a:t>Note: Total Rows Processed = 1,200,000 Rows.</a:t>
            </a:r>
          </a:p>
        </p:txBody>
      </p:sp>
    </p:spTree>
    <p:extLst>
      <p:ext uri="{BB962C8B-B14F-4D97-AF65-F5344CB8AC3E}">
        <p14:creationId xmlns:p14="http://schemas.microsoft.com/office/powerpoint/2010/main" val="2186712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D5E8E-8935-CB42-A071-71A4F7D47F9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5BDC462-6EAE-83D5-33FD-1112412E57B9}"/>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Exploratory Data Analysis (EDA) (3 of 3)</a:t>
            </a:r>
            <a:endParaRPr lang="en-PH" b="1" dirty="0"/>
          </a:p>
        </p:txBody>
      </p:sp>
      <p:sp>
        <p:nvSpPr>
          <p:cNvPr id="10" name="Content Placeholder 2">
            <a:extLst>
              <a:ext uri="{FF2B5EF4-FFF2-40B4-BE49-F238E27FC236}">
                <a16:creationId xmlns:a16="http://schemas.microsoft.com/office/drawing/2014/main" id="{DC942106-FB31-FF34-A77E-3903001F9F86}"/>
              </a:ext>
            </a:extLst>
          </p:cNvPr>
          <p:cNvSpPr txBox="1">
            <a:spLocks/>
          </p:cNvSpPr>
          <p:nvPr/>
        </p:nvSpPr>
        <p:spPr>
          <a:xfrm>
            <a:off x="163286" y="62660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examining, visualizing, and summarizing data to uncover patterns, trends, and insights before applying predictive models.</a:t>
            </a:r>
          </a:p>
        </p:txBody>
      </p:sp>
      <p:graphicFrame>
        <p:nvGraphicFramePr>
          <p:cNvPr id="2" name="Content Placeholder 21">
            <a:extLst>
              <a:ext uri="{FF2B5EF4-FFF2-40B4-BE49-F238E27FC236}">
                <a16:creationId xmlns:a16="http://schemas.microsoft.com/office/drawing/2014/main" id="{533F5507-4C20-6DC8-4962-08D1D1147B3A}"/>
              </a:ext>
            </a:extLst>
          </p:cNvPr>
          <p:cNvGraphicFramePr>
            <a:graphicFrameLocks/>
          </p:cNvGraphicFramePr>
          <p:nvPr>
            <p:extLst>
              <p:ext uri="{D42A27DB-BD31-4B8C-83A1-F6EECF244321}">
                <p14:modId xmlns:p14="http://schemas.microsoft.com/office/powerpoint/2010/main" val="3426581746"/>
              </p:ext>
            </p:extLst>
          </p:nvPr>
        </p:nvGraphicFramePr>
        <p:xfrm>
          <a:off x="163286" y="1307646"/>
          <a:ext cx="10453911" cy="3574894"/>
        </p:xfrm>
        <a:graphic>
          <a:graphicData uri="http://schemas.openxmlformats.org/drawingml/2006/table">
            <a:tbl>
              <a:tblPr firstRow="1" bandRow="1">
                <a:tableStyleId>{5940675A-B579-460E-94D1-54222C63F5DA}</a:tableStyleId>
              </a:tblPr>
              <a:tblGrid>
                <a:gridCol w="1961586">
                  <a:extLst>
                    <a:ext uri="{9D8B030D-6E8A-4147-A177-3AD203B41FA5}">
                      <a16:colId xmlns:a16="http://schemas.microsoft.com/office/drawing/2014/main" val="207233904"/>
                    </a:ext>
                  </a:extLst>
                </a:gridCol>
                <a:gridCol w="2111123">
                  <a:extLst>
                    <a:ext uri="{9D8B030D-6E8A-4147-A177-3AD203B41FA5}">
                      <a16:colId xmlns:a16="http://schemas.microsoft.com/office/drawing/2014/main" val="260636935"/>
                    </a:ext>
                  </a:extLst>
                </a:gridCol>
                <a:gridCol w="1609770">
                  <a:extLst>
                    <a:ext uri="{9D8B030D-6E8A-4147-A177-3AD203B41FA5}">
                      <a16:colId xmlns:a16="http://schemas.microsoft.com/office/drawing/2014/main" val="3002998367"/>
                    </a:ext>
                  </a:extLst>
                </a:gridCol>
                <a:gridCol w="1649452">
                  <a:extLst>
                    <a:ext uri="{9D8B030D-6E8A-4147-A177-3AD203B41FA5}">
                      <a16:colId xmlns:a16="http://schemas.microsoft.com/office/drawing/2014/main" val="2943015114"/>
                    </a:ext>
                  </a:extLst>
                </a:gridCol>
                <a:gridCol w="1629844">
                  <a:extLst>
                    <a:ext uri="{9D8B030D-6E8A-4147-A177-3AD203B41FA5}">
                      <a16:colId xmlns:a16="http://schemas.microsoft.com/office/drawing/2014/main" val="3803610544"/>
                    </a:ext>
                  </a:extLst>
                </a:gridCol>
                <a:gridCol w="1492136">
                  <a:extLst>
                    <a:ext uri="{9D8B030D-6E8A-4147-A177-3AD203B41FA5}">
                      <a16:colId xmlns:a16="http://schemas.microsoft.com/office/drawing/2014/main" val="1027067472"/>
                    </a:ext>
                  </a:extLst>
                </a:gridCol>
              </a:tblGrid>
              <a:tr h="812392">
                <a:tc>
                  <a:txBody>
                    <a:bodyPr/>
                    <a:lstStyle/>
                    <a:p>
                      <a:pPr lvl="0"/>
                      <a:r>
                        <a:rPr lang="en-US" sz="1400" b="1" i="0" dirty="0"/>
                        <a:t>Category</a:t>
                      </a:r>
                      <a:endParaRPr lang="en-PH" sz="1400" b="1"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Feature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Level of </a:t>
                      </a:r>
                    </a:p>
                    <a:p>
                      <a:pPr algn="ctr"/>
                      <a:r>
                        <a:rPr lang="en-US" sz="1400" b="1" dirty="0"/>
                        <a:t>Measurement</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Missingness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Skewness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Outliers</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6524238"/>
                  </a:ext>
                </a:extLst>
              </a:tr>
              <a:tr h="338497">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t>Vehicle &amp; Property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Vehicle Age</a:t>
                      </a:r>
                      <a:endParaRPr lang="en-PH" sz="18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Ratio</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0.0005% (6 Rows)</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58353642"/>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Property Type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Nominal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74054290"/>
                  </a:ext>
                </a:extLst>
              </a:tr>
              <a:tr h="338497">
                <a:tc rowSpan="6">
                  <a:txBody>
                    <a:bodyPr/>
                    <a:lstStyle/>
                    <a:p>
                      <a:r>
                        <a:rPr lang="en-US" sz="1400" b="0" i="0" dirty="0"/>
                        <a:t>Insurance Policy</a:t>
                      </a:r>
                    </a:p>
                    <a:p>
                      <a:endParaRPr lang="en-US" sz="1400" b="0" i="0" dirty="0"/>
                    </a:p>
                    <a:p>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Policy Type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Ordinal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65919216"/>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Insurance Duration</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Ratio</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0.00008% (1 Row)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99481773"/>
                  </a:ext>
                </a:extLst>
              </a:tr>
              <a:tr h="338497">
                <a:tc vMerge="1">
                  <a:txBody>
                    <a:bodyPr/>
                    <a:lstStyle/>
                    <a:p>
                      <a:endParaRPr lang="en-PH"/>
                    </a:p>
                  </a:txBody>
                  <a:tcPr/>
                </a:tc>
                <a:tc>
                  <a:txBody>
                    <a:bodyPr/>
                    <a:lstStyle/>
                    <a:p>
                      <a:r>
                        <a:rPr lang="en-US" sz="1400" dirty="0"/>
                        <a:t>Previous Claims</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Ratio</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30.34%</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solidFill>
                            <a:schemeClr val="tx1"/>
                          </a:solidFill>
                        </a:rPr>
                        <a:t>Right-Skew</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822640644"/>
                  </a:ext>
                </a:extLst>
              </a:tr>
              <a:tr h="338497">
                <a:tc vMerge="1">
                  <a:txBody>
                    <a:bodyPr/>
                    <a:lstStyle/>
                    <a:p>
                      <a:endParaRPr lang="en-PH"/>
                    </a:p>
                  </a:txBody>
                  <a:tcPr/>
                </a:tc>
                <a:tc>
                  <a:txBody>
                    <a:bodyPr/>
                    <a:lstStyle/>
                    <a:p>
                      <a:r>
                        <a:rPr lang="en-US" sz="1400" dirty="0"/>
                        <a:t>Policy Start Date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Interval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41186549"/>
                  </a:ext>
                </a:extLst>
              </a:tr>
              <a:tr h="338497">
                <a:tc vMerge="1">
                  <a:txBody>
                    <a:bodyPr/>
                    <a:lstStyle/>
                    <a:p>
                      <a:endParaRPr lang="en-PH"/>
                    </a:p>
                  </a:txBody>
                  <a:tcPr/>
                </a:tc>
                <a:tc>
                  <a:txBody>
                    <a:bodyPr/>
                    <a:lstStyle/>
                    <a:p>
                      <a:r>
                        <a:rPr lang="en-US" sz="1400" dirty="0"/>
                        <a:t>Premium Amount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Ratio</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solidFill>
                            <a:schemeClr val="tx1"/>
                          </a:solidFill>
                        </a:rPr>
                        <a:t>Right-Skew</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Yes</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422019284"/>
                  </a:ext>
                </a:extLst>
              </a:tr>
              <a:tr h="338497">
                <a:tc vMerge="1">
                  <a:txBody>
                    <a:bodyPr/>
                    <a:lstStyle/>
                    <a:p>
                      <a:endParaRPr lang="en-PH"/>
                    </a:p>
                  </a:txBody>
                  <a:tcPr/>
                </a:tc>
                <a:tc>
                  <a:txBody>
                    <a:bodyPr/>
                    <a:lstStyle/>
                    <a:p>
                      <a:r>
                        <a:rPr lang="en-US" sz="1400" dirty="0"/>
                        <a:t>Customer Feedback</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Ordinal</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6.49%</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7690905"/>
                  </a:ext>
                </a:extLst>
              </a:tr>
            </a:tbl>
          </a:graphicData>
        </a:graphic>
      </p:graphicFrame>
      <p:pic>
        <p:nvPicPr>
          <p:cNvPr id="3" name="Picture 2" descr="A blue car parked next to a house&#10;&#10;AI-generated content may be incorrect.">
            <a:extLst>
              <a:ext uri="{FF2B5EF4-FFF2-40B4-BE49-F238E27FC236}">
                <a16:creationId xmlns:a16="http://schemas.microsoft.com/office/drawing/2014/main" id="{A092AD75-482D-1E49-6D36-0648164AA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19" y="2406435"/>
            <a:ext cx="379746" cy="411480"/>
          </a:xfrm>
          <a:prstGeom prst="rect">
            <a:avLst/>
          </a:prstGeom>
        </p:spPr>
      </p:pic>
      <p:pic>
        <p:nvPicPr>
          <p:cNvPr id="4" name="Picture 3" descr="A clipboard with a pen and a cross on it&#10;&#10;AI-generated content may be incorrect.">
            <a:extLst>
              <a:ext uri="{FF2B5EF4-FFF2-40B4-BE49-F238E27FC236}">
                <a16:creationId xmlns:a16="http://schemas.microsoft.com/office/drawing/2014/main" id="{08F5B959-18C0-3D3A-7CAF-05B19C8C6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52" y="3153100"/>
            <a:ext cx="411480" cy="411480"/>
          </a:xfrm>
          <a:prstGeom prst="rect">
            <a:avLst/>
          </a:prstGeom>
        </p:spPr>
      </p:pic>
      <p:sp>
        <p:nvSpPr>
          <p:cNvPr id="5" name="TextBox 4">
            <a:extLst>
              <a:ext uri="{FF2B5EF4-FFF2-40B4-BE49-F238E27FC236}">
                <a16:creationId xmlns:a16="http://schemas.microsoft.com/office/drawing/2014/main" id="{8D149A21-397F-6589-3F06-2A976C8CBA90}"/>
              </a:ext>
            </a:extLst>
          </p:cNvPr>
          <p:cNvSpPr txBox="1"/>
          <p:nvPr/>
        </p:nvSpPr>
        <p:spPr>
          <a:xfrm>
            <a:off x="163285" y="4882540"/>
            <a:ext cx="10453913" cy="307777"/>
          </a:xfrm>
          <a:prstGeom prst="rect">
            <a:avLst/>
          </a:prstGeom>
          <a:noFill/>
        </p:spPr>
        <p:txBody>
          <a:bodyPr wrap="square">
            <a:spAutoFit/>
          </a:bodyPr>
          <a:lstStyle/>
          <a:p>
            <a:r>
              <a:rPr lang="en-US" sz="1400" i="1" dirty="0"/>
              <a:t>Note: Total Rows Processed = 1,200,000 Rows.</a:t>
            </a:r>
          </a:p>
        </p:txBody>
      </p:sp>
    </p:spTree>
    <p:extLst>
      <p:ext uri="{BB962C8B-B14F-4D97-AF65-F5344CB8AC3E}">
        <p14:creationId xmlns:p14="http://schemas.microsoft.com/office/powerpoint/2010/main" val="3948687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A0431-CEE3-DC7A-5589-D67DC94025D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B18D35D0-BD86-BDEE-32B6-EAA8DDE17AF2}"/>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(1 of 2)</a:t>
            </a:r>
            <a:endParaRPr lang="en-PH" b="1" dirty="0"/>
          </a:p>
        </p:txBody>
      </p:sp>
      <p:sp>
        <p:nvSpPr>
          <p:cNvPr id="2" name="Content Placeholder 2">
            <a:extLst>
              <a:ext uri="{FF2B5EF4-FFF2-40B4-BE49-F238E27FC236}">
                <a16:creationId xmlns:a16="http://schemas.microsoft.com/office/drawing/2014/main" id="{36E95621-85EB-4787-04CA-F62D5EF1A607}"/>
              </a:ext>
            </a:extLst>
          </p:cNvPr>
          <p:cNvSpPr txBox="1">
            <a:spLocks/>
          </p:cNvSpPr>
          <p:nvPr/>
        </p:nvSpPr>
        <p:spPr>
          <a:xfrm>
            <a:off x="163286" y="62660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cleaning, transforming, and organizing raw data to improve its quality and ensure accuracy for analysis and modeling.</a:t>
            </a:r>
          </a:p>
        </p:txBody>
      </p:sp>
      <p:graphicFrame>
        <p:nvGraphicFramePr>
          <p:cNvPr id="8" name="Content Placeholder 21">
            <a:extLst>
              <a:ext uri="{FF2B5EF4-FFF2-40B4-BE49-F238E27FC236}">
                <a16:creationId xmlns:a16="http://schemas.microsoft.com/office/drawing/2014/main" id="{096AAF4D-55C9-A815-834F-80A1C1BC0543}"/>
              </a:ext>
            </a:extLst>
          </p:cNvPr>
          <p:cNvGraphicFramePr>
            <a:graphicFrameLocks/>
          </p:cNvGraphicFramePr>
          <p:nvPr>
            <p:extLst>
              <p:ext uri="{D42A27DB-BD31-4B8C-83A1-F6EECF244321}">
                <p14:modId xmlns:p14="http://schemas.microsoft.com/office/powerpoint/2010/main" val="2248407483"/>
              </p:ext>
            </p:extLst>
          </p:nvPr>
        </p:nvGraphicFramePr>
        <p:xfrm>
          <a:off x="163286" y="1307646"/>
          <a:ext cx="10453913" cy="5009754"/>
        </p:xfrm>
        <a:graphic>
          <a:graphicData uri="http://schemas.openxmlformats.org/drawingml/2006/table">
            <a:tbl>
              <a:tblPr firstRow="1" bandRow="1">
                <a:tableStyleId>{5940675A-B579-460E-94D1-54222C63F5DA}</a:tableStyleId>
              </a:tblPr>
              <a:tblGrid>
                <a:gridCol w="1942263">
                  <a:extLst>
                    <a:ext uri="{9D8B030D-6E8A-4147-A177-3AD203B41FA5}">
                      <a16:colId xmlns:a16="http://schemas.microsoft.com/office/drawing/2014/main" val="207233904"/>
                    </a:ext>
                  </a:extLst>
                </a:gridCol>
                <a:gridCol w="2090327">
                  <a:extLst>
                    <a:ext uri="{9D8B030D-6E8A-4147-A177-3AD203B41FA5}">
                      <a16:colId xmlns:a16="http://schemas.microsoft.com/office/drawing/2014/main" val="260636935"/>
                    </a:ext>
                  </a:extLst>
                </a:gridCol>
                <a:gridCol w="1875668">
                  <a:extLst>
                    <a:ext uri="{9D8B030D-6E8A-4147-A177-3AD203B41FA5}">
                      <a16:colId xmlns:a16="http://schemas.microsoft.com/office/drawing/2014/main" val="3002998367"/>
                    </a:ext>
                  </a:extLst>
                </a:gridCol>
                <a:gridCol w="1633204">
                  <a:extLst>
                    <a:ext uri="{9D8B030D-6E8A-4147-A177-3AD203B41FA5}">
                      <a16:colId xmlns:a16="http://schemas.microsoft.com/office/drawing/2014/main" val="2943015114"/>
                    </a:ext>
                  </a:extLst>
                </a:gridCol>
                <a:gridCol w="1435014">
                  <a:extLst>
                    <a:ext uri="{9D8B030D-6E8A-4147-A177-3AD203B41FA5}">
                      <a16:colId xmlns:a16="http://schemas.microsoft.com/office/drawing/2014/main" val="3803610544"/>
                    </a:ext>
                  </a:extLst>
                </a:gridCol>
                <a:gridCol w="1477437">
                  <a:extLst>
                    <a:ext uri="{9D8B030D-6E8A-4147-A177-3AD203B41FA5}">
                      <a16:colId xmlns:a16="http://schemas.microsoft.com/office/drawing/2014/main" val="1027067472"/>
                    </a:ext>
                  </a:extLst>
                </a:gridCol>
              </a:tblGrid>
              <a:tr h="812392">
                <a:tc>
                  <a:txBody>
                    <a:bodyPr/>
                    <a:lstStyle/>
                    <a:p>
                      <a:pPr lvl="0"/>
                      <a:r>
                        <a:rPr lang="en-US" sz="1400" b="1" i="0" dirty="0"/>
                        <a:t>Category</a:t>
                      </a:r>
                      <a:endParaRPr lang="en-PH" sz="1400" b="1"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Feature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Missing</a:t>
                      </a:r>
                    </a:p>
                    <a:p>
                      <a:pPr algn="ctr"/>
                      <a:r>
                        <a:rPr lang="en-US" sz="1400" b="1" dirty="0"/>
                        <a:t>Values</a:t>
                      </a:r>
                    </a:p>
                    <a:p>
                      <a:pPr algn="ctr"/>
                      <a:r>
                        <a:rPr lang="en-US" sz="1400" b="1" dirty="0"/>
                        <a:t>Handling</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Feature </a:t>
                      </a:r>
                    </a:p>
                    <a:p>
                      <a:pPr algn="ctr"/>
                      <a:r>
                        <a:rPr lang="en-US" sz="1400" b="1" dirty="0"/>
                        <a:t>Engineering &amp; </a:t>
                      </a:r>
                    </a:p>
                    <a:p>
                      <a:pPr algn="ctr"/>
                      <a:r>
                        <a:rPr lang="en-US" sz="1400" b="1" dirty="0"/>
                        <a:t>Transformation</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Outlier</a:t>
                      </a:r>
                    </a:p>
                    <a:p>
                      <a:pPr algn="ctr"/>
                      <a:r>
                        <a:rPr lang="en-US" sz="1400" b="1" dirty="0"/>
                        <a:t>Handling</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Other </a:t>
                      </a:r>
                    </a:p>
                    <a:p>
                      <a:pPr algn="ctr"/>
                      <a:r>
                        <a:rPr lang="en-US" sz="1400" b="1" dirty="0"/>
                        <a:t>Handling</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6524238"/>
                  </a:ext>
                </a:extLst>
              </a:tr>
              <a:tr h="338497">
                <a:tc rowSpan="7">
                  <a:txBody>
                    <a:bodyPr/>
                    <a:lstStyle/>
                    <a:p>
                      <a:pPr lvl="0"/>
                      <a:r>
                        <a:rPr lang="en-US" sz="1400" b="0" i="0" dirty="0"/>
                        <a:t>Demographics</a:t>
                      </a:r>
                    </a:p>
                    <a:p>
                      <a:pPr lvl="0"/>
                      <a:endParaRPr lang="en-US" sz="1400" b="0" i="0" dirty="0"/>
                    </a:p>
                    <a:p>
                      <a:pPr lvl="0"/>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Age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1.5% (Drop)</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Binning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158353642"/>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Gender</a:t>
                      </a:r>
                      <a:endParaRPr kumimoji="0" lang="en-PH" sz="14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174054290"/>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Marital Status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1.5% (Single)</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722119804"/>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Dependents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9.1% (0)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Winsorization (10)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800578545"/>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Education</a:t>
                      </a:r>
                      <a:endParaRPr kumimoji="0" lang="en-PH" sz="14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Label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4011689842"/>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Occupation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29.8% (Unemployed)</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80739773"/>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Location</a:t>
                      </a:r>
                      <a:endParaRPr kumimoji="0" lang="en-PH" sz="14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169699604"/>
                  </a:ext>
                </a:extLst>
              </a:tr>
              <a:tr h="338497">
                <a:tc rowSpan="3">
                  <a:txBody>
                    <a:bodyPr/>
                    <a:lstStyle/>
                    <a:p>
                      <a:r>
                        <a:rPr lang="en-US" sz="1400" b="0" i="0" dirty="0"/>
                        <a:t>Health &amp; Lifestyle</a:t>
                      </a:r>
                    </a:p>
                    <a:p>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Health Score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6.1% (0)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65919216"/>
                  </a:ext>
                </a:extLst>
              </a:tr>
              <a:tr h="338497">
                <a:tc vMerge="1">
                  <a:txBody>
                    <a:bodyPr/>
                    <a:lstStyle/>
                    <a:p>
                      <a:endParaRPr lang="en-PH"/>
                    </a:p>
                  </a:txBody>
                  <a:tcPr/>
                </a:tc>
                <a:tc>
                  <a:txBody>
                    <a:bodyPr/>
                    <a:lstStyle/>
                    <a:p>
                      <a:r>
                        <a:rPr lang="en-US" sz="1400" dirty="0"/>
                        <a:t>Smoking Status</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Label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7690905"/>
                  </a:ext>
                </a:extLst>
              </a:tr>
              <a:tr h="338497">
                <a:tc vMerge="1">
                  <a:txBody>
                    <a:bodyPr/>
                    <a:lstStyle/>
                    <a:p>
                      <a:endParaRPr lang="en-PH"/>
                    </a:p>
                  </a:txBody>
                  <a:tcPr/>
                </a:tc>
                <a:tc>
                  <a:txBody>
                    <a:bodyPr/>
                    <a:lstStyle/>
                    <a:p>
                      <a:r>
                        <a:rPr lang="en-US" sz="1400" dirty="0"/>
                        <a:t>Exercise Frequency</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Label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3132848249"/>
                  </a:ext>
                </a:extLst>
              </a:tr>
              <a:tr h="338497">
                <a:tc rowSpan="2">
                  <a:txBody>
                    <a:bodyPr/>
                    <a:lstStyle/>
                    <a:p>
                      <a:r>
                        <a:rPr lang="en-US" sz="1400" b="0" i="0" dirty="0"/>
                        <a:t>Financial &amp; Credit</a:t>
                      </a:r>
                    </a:p>
                    <a:p>
                      <a:endParaRPr lang="en-US" sz="1400" b="0" i="0" dirty="0"/>
                    </a:p>
                    <a:p>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Annual Income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3.7% (Median)</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solidFill>
                            <a:schemeClr val="tx1"/>
                          </a:solidFill>
                        </a:rPr>
                        <a:t>Right-Skew (Box-Cox)</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Binning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51440896"/>
                  </a:ext>
                </a:extLst>
              </a:tr>
              <a:tr h="473895">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Credit Score</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11.5% (0)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Min/No Skew</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88368376"/>
                  </a:ext>
                </a:extLst>
              </a:tr>
            </a:tbl>
          </a:graphicData>
        </a:graphic>
      </p:graphicFrame>
      <p:pic>
        <p:nvPicPr>
          <p:cNvPr id="14" name="Picture 13" descr="A blue and yellow id card&#10;&#10;AI-generated content may be incorrect.">
            <a:extLst>
              <a:ext uri="{FF2B5EF4-FFF2-40B4-BE49-F238E27FC236}">
                <a16:creationId xmlns:a16="http://schemas.microsoft.com/office/drawing/2014/main" id="{221907CD-0BDD-303D-8143-47F5B93D1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70" y="2437494"/>
            <a:ext cx="457200" cy="457200"/>
          </a:xfrm>
          <a:prstGeom prst="rect">
            <a:avLst/>
          </a:prstGeom>
        </p:spPr>
      </p:pic>
      <p:pic>
        <p:nvPicPr>
          <p:cNvPr id="15" name="Picture 14" descr="A set of icons on a black background&#10;&#10;AI-generated content may be incorrect.">
            <a:extLst>
              <a:ext uri="{FF2B5EF4-FFF2-40B4-BE49-F238E27FC236}">
                <a16:creationId xmlns:a16="http://schemas.microsoft.com/office/drawing/2014/main" id="{050CF8A0-7A7D-1AF7-6D45-10D1800824C8}"/>
              </a:ext>
            </a:extLst>
          </p:cNvPr>
          <p:cNvPicPr>
            <a:picLocks noChangeAspect="1"/>
          </p:cNvPicPr>
          <p:nvPr/>
        </p:nvPicPr>
        <p:blipFill>
          <a:blip r:embed="rId3">
            <a:extLst>
              <a:ext uri="{28A0092B-C50C-407E-A947-70E740481C1C}">
                <a14:useLocalDpi xmlns:a14="http://schemas.microsoft.com/office/drawing/2010/main" val="0"/>
              </a:ext>
            </a:extLst>
          </a:blip>
          <a:srcRect l="4666" t="38855" r="71040" b="39786"/>
          <a:stretch/>
        </p:blipFill>
        <p:spPr>
          <a:xfrm>
            <a:off x="263070" y="4791635"/>
            <a:ext cx="457200" cy="377843"/>
          </a:xfrm>
          <a:prstGeom prst="rect">
            <a:avLst/>
          </a:prstGeom>
        </p:spPr>
      </p:pic>
      <p:pic>
        <p:nvPicPr>
          <p:cNvPr id="16" name="Picture 15" descr="A stack of green paper money&#10;&#10;AI-generated content may be incorrect.">
            <a:extLst>
              <a:ext uri="{FF2B5EF4-FFF2-40B4-BE49-F238E27FC236}">
                <a16:creationId xmlns:a16="http://schemas.microsoft.com/office/drawing/2014/main" id="{ECC12E17-8F09-4945-85CE-E0A76F5D6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70" y="5799592"/>
            <a:ext cx="457200" cy="457200"/>
          </a:xfrm>
          <a:prstGeom prst="rect">
            <a:avLst/>
          </a:prstGeom>
        </p:spPr>
      </p:pic>
      <p:sp>
        <p:nvSpPr>
          <p:cNvPr id="17" name="TextBox 16">
            <a:extLst>
              <a:ext uri="{FF2B5EF4-FFF2-40B4-BE49-F238E27FC236}">
                <a16:creationId xmlns:a16="http://schemas.microsoft.com/office/drawing/2014/main" id="{01CAB3FB-78A2-1B08-33CC-4B2E593722F1}"/>
              </a:ext>
            </a:extLst>
          </p:cNvPr>
          <p:cNvSpPr txBox="1"/>
          <p:nvPr/>
        </p:nvSpPr>
        <p:spPr>
          <a:xfrm>
            <a:off x="163285" y="6317400"/>
            <a:ext cx="10453913" cy="307777"/>
          </a:xfrm>
          <a:prstGeom prst="rect">
            <a:avLst/>
          </a:prstGeom>
          <a:noFill/>
        </p:spPr>
        <p:txBody>
          <a:bodyPr wrap="square">
            <a:spAutoFit/>
          </a:bodyPr>
          <a:lstStyle/>
          <a:p>
            <a:r>
              <a:rPr lang="en-US" sz="1400" i="1" dirty="0"/>
              <a:t>Note: Total Rows Processed = 1,200,000 Rows.</a:t>
            </a:r>
          </a:p>
        </p:txBody>
      </p:sp>
    </p:spTree>
    <p:extLst>
      <p:ext uri="{BB962C8B-B14F-4D97-AF65-F5344CB8AC3E}">
        <p14:creationId xmlns:p14="http://schemas.microsoft.com/office/powerpoint/2010/main" val="167120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9C222-71CB-B3D8-0788-6ED5B69D9A5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400A2EB6-11B0-7E30-5B03-9870E38D5C9B}"/>
              </a:ext>
            </a:extLst>
          </p:cNvPr>
          <p:cNvSpPr txBox="1">
            <a:spLocks/>
          </p:cNvSpPr>
          <p:nvPr/>
        </p:nvSpPr>
        <p:spPr>
          <a:xfrm>
            <a:off x="163286" y="0"/>
            <a:ext cx="10626634" cy="681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(2 of 2)</a:t>
            </a:r>
            <a:endParaRPr lang="en-PH" b="1" dirty="0"/>
          </a:p>
        </p:txBody>
      </p:sp>
      <p:sp>
        <p:nvSpPr>
          <p:cNvPr id="2" name="Content Placeholder 2">
            <a:extLst>
              <a:ext uri="{FF2B5EF4-FFF2-40B4-BE49-F238E27FC236}">
                <a16:creationId xmlns:a16="http://schemas.microsoft.com/office/drawing/2014/main" id="{B11EA41F-497F-BFFF-D006-E33619584C4E}"/>
              </a:ext>
            </a:extLst>
          </p:cNvPr>
          <p:cNvSpPr txBox="1">
            <a:spLocks/>
          </p:cNvSpPr>
          <p:nvPr/>
        </p:nvSpPr>
        <p:spPr>
          <a:xfrm>
            <a:off x="163286" y="626608"/>
            <a:ext cx="10626634" cy="538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5587"/>
                </a:solidFill>
              </a:rPr>
              <a:t>The process of cleaning, transforming, and organizing raw data to improve its quality and ensure accuracy for analysis and modeling.</a:t>
            </a:r>
          </a:p>
        </p:txBody>
      </p:sp>
      <p:graphicFrame>
        <p:nvGraphicFramePr>
          <p:cNvPr id="8" name="Content Placeholder 21">
            <a:extLst>
              <a:ext uri="{FF2B5EF4-FFF2-40B4-BE49-F238E27FC236}">
                <a16:creationId xmlns:a16="http://schemas.microsoft.com/office/drawing/2014/main" id="{4A69E9CC-0AA1-793A-74FF-2017391B837E}"/>
              </a:ext>
            </a:extLst>
          </p:cNvPr>
          <p:cNvGraphicFramePr>
            <a:graphicFrameLocks/>
          </p:cNvGraphicFramePr>
          <p:nvPr>
            <p:extLst>
              <p:ext uri="{D42A27DB-BD31-4B8C-83A1-F6EECF244321}">
                <p14:modId xmlns:p14="http://schemas.microsoft.com/office/powerpoint/2010/main" val="327409948"/>
              </p:ext>
            </p:extLst>
          </p:nvPr>
        </p:nvGraphicFramePr>
        <p:xfrm>
          <a:off x="163286" y="1307646"/>
          <a:ext cx="10453913" cy="3574894"/>
        </p:xfrm>
        <a:graphic>
          <a:graphicData uri="http://schemas.openxmlformats.org/drawingml/2006/table">
            <a:tbl>
              <a:tblPr firstRow="1" bandRow="1">
                <a:tableStyleId>{5940675A-B579-460E-94D1-54222C63F5DA}</a:tableStyleId>
              </a:tblPr>
              <a:tblGrid>
                <a:gridCol w="1942263">
                  <a:extLst>
                    <a:ext uri="{9D8B030D-6E8A-4147-A177-3AD203B41FA5}">
                      <a16:colId xmlns:a16="http://schemas.microsoft.com/office/drawing/2014/main" val="207233904"/>
                    </a:ext>
                  </a:extLst>
                </a:gridCol>
                <a:gridCol w="2090327">
                  <a:extLst>
                    <a:ext uri="{9D8B030D-6E8A-4147-A177-3AD203B41FA5}">
                      <a16:colId xmlns:a16="http://schemas.microsoft.com/office/drawing/2014/main" val="260636935"/>
                    </a:ext>
                  </a:extLst>
                </a:gridCol>
                <a:gridCol w="1875668">
                  <a:extLst>
                    <a:ext uri="{9D8B030D-6E8A-4147-A177-3AD203B41FA5}">
                      <a16:colId xmlns:a16="http://schemas.microsoft.com/office/drawing/2014/main" val="3002998367"/>
                    </a:ext>
                  </a:extLst>
                </a:gridCol>
                <a:gridCol w="1633204">
                  <a:extLst>
                    <a:ext uri="{9D8B030D-6E8A-4147-A177-3AD203B41FA5}">
                      <a16:colId xmlns:a16="http://schemas.microsoft.com/office/drawing/2014/main" val="2943015114"/>
                    </a:ext>
                  </a:extLst>
                </a:gridCol>
                <a:gridCol w="1435014">
                  <a:extLst>
                    <a:ext uri="{9D8B030D-6E8A-4147-A177-3AD203B41FA5}">
                      <a16:colId xmlns:a16="http://schemas.microsoft.com/office/drawing/2014/main" val="3803610544"/>
                    </a:ext>
                  </a:extLst>
                </a:gridCol>
                <a:gridCol w="1477437">
                  <a:extLst>
                    <a:ext uri="{9D8B030D-6E8A-4147-A177-3AD203B41FA5}">
                      <a16:colId xmlns:a16="http://schemas.microsoft.com/office/drawing/2014/main" val="1027067472"/>
                    </a:ext>
                  </a:extLst>
                </a:gridCol>
              </a:tblGrid>
              <a:tr h="812392">
                <a:tc>
                  <a:txBody>
                    <a:bodyPr/>
                    <a:lstStyle/>
                    <a:p>
                      <a:pPr lvl="0"/>
                      <a:r>
                        <a:rPr lang="en-US" sz="1400" b="1" i="0" dirty="0"/>
                        <a:t>Category</a:t>
                      </a:r>
                      <a:endParaRPr lang="en-PH" sz="1400" b="1"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Feature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Missing</a:t>
                      </a:r>
                    </a:p>
                    <a:p>
                      <a:pPr algn="ctr"/>
                      <a:r>
                        <a:rPr lang="en-US" sz="1400" b="1" dirty="0"/>
                        <a:t>Values</a:t>
                      </a:r>
                    </a:p>
                    <a:p>
                      <a:pPr algn="ctr"/>
                      <a:r>
                        <a:rPr lang="en-US" sz="1400" b="1" dirty="0"/>
                        <a:t>Handling</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Feature </a:t>
                      </a:r>
                    </a:p>
                    <a:p>
                      <a:pPr algn="ctr"/>
                      <a:r>
                        <a:rPr lang="en-US" sz="1400" b="1" dirty="0"/>
                        <a:t>Engineering &amp; </a:t>
                      </a:r>
                    </a:p>
                    <a:p>
                      <a:pPr algn="ctr"/>
                      <a:r>
                        <a:rPr lang="en-US" sz="1400" b="1" dirty="0"/>
                        <a:t>Transformation</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Outlier</a:t>
                      </a:r>
                    </a:p>
                    <a:p>
                      <a:pPr algn="ctr"/>
                      <a:r>
                        <a:rPr lang="en-US" sz="1400" b="1" dirty="0"/>
                        <a:t>Handling</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400" b="1" dirty="0"/>
                        <a:t>Outlier</a:t>
                      </a:r>
                    </a:p>
                    <a:p>
                      <a:pPr algn="ctr"/>
                      <a:r>
                        <a:rPr lang="en-US" sz="1400" b="1" dirty="0"/>
                        <a:t>Handling</a:t>
                      </a:r>
                      <a:endParaRPr lang="en-PH" sz="14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6524238"/>
                  </a:ext>
                </a:extLst>
              </a:tr>
              <a:tr h="338497">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t>Vehicle &amp; Property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400" dirty="0"/>
                        <a:t>Vehicle Age</a:t>
                      </a:r>
                      <a:endParaRPr lang="en-PH" sz="180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 Rows (0)</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Winsorization (15)</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158353642"/>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Property Type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174054290"/>
                  </a:ext>
                </a:extLst>
              </a:tr>
              <a:tr h="338497">
                <a:tc rowSpan="6">
                  <a:txBody>
                    <a:bodyPr/>
                    <a:lstStyle/>
                    <a:p>
                      <a:r>
                        <a:rPr lang="en-US" sz="1400" b="0" i="0" dirty="0"/>
                        <a:t>Insurance Policy</a:t>
                      </a:r>
                    </a:p>
                    <a:p>
                      <a:endParaRPr lang="en-US" sz="1400" b="0" i="0" dirty="0"/>
                    </a:p>
                    <a:p>
                      <a:endParaRPr lang="en-PH" sz="1400" b="0" i="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Policy Type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065919216"/>
                  </a:ext>
                </a:extLst>
              </a:tr>
              <a:tr h="338497">
                <a:tc vMerge="1">
                  <a:txBody>
                    <a:bodyPr/>
                    <a:lstStyle/>
                    <a:p>
                      <a:endParaRPr lang="en-PH"/>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Insurance Duration</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1 Row (0)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kumimoji="0" lang="en-US" sz="1200" b="0" i="0" u="none" strike="noStrike" kern="1200" cap="none" spc="0" normalizeH="0" baseline="0" noProof="0" dirty="0">
                          <a:ln>
                            <a:noFill/>
                          </a:ln>
                          <a:solidFill>
                            <a:prstClr val="black"/>
                          </a:solidFill>
                          <a:effectLst/>
                          <a:uLnTx/>
                          <a:uFillTx/>
                          <a:latin typeface="+mn-lt"/>
                          <a:ea typeface="+mn-ea"/>
                          <a:cs typeface="+mn-cs"/>
                        </a:rPr>
                        <a:t>Binning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2299481773"/>
                  </a:ext>
                </a:extLst>
              </a:tr>
              <a:tr h="338497">
                <a:tc vMerge="1">
                  <a:txBody>
                    <a:bodyPr/>
                    <a:lstStyle/>
                    <a:p>
                      <a:endParaRPr lang="en-PH"/>
                    </a:p>
                  </a:txBody>
                  <a:tcPr/>
                </a:tc>
                <a:tc>
                  <a:txBody>
                    <a:bodyPr/>
                    <a:lstStyle/>
                    <a:p>
                      <a:r>
                        <a:rPr lang="en-US" sz="1400" dirty="0"/>
                        <a:t>Previous Claims</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30.34% (0)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solidFill>
                            <a:schemeClr val="tx1"/>
                          </a:solidFill>
                        </a:rPr>
                        <a:t>Right-Skew (Box-Cox)</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Binning</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22640644"/>
                  </a:ext>
                </a:extLst>
              </a:tr>
              <a:tr h="338497">
                <a:tc vMerge="1">
                  <a:txBody>
                    <a:bodyPr/>
                    <a:lstStyle/>
                    <a:p>
                      <a:endParaRPr lang="en-PH"/>
                    </a:p>
                  </a:txBody>
                  <a:tcPr/>
                </a:tc>
                <a:tc>
                  <a:txBody>
                    <a:bodyPr/>
                    <a:lstStyle/>
                    <a:p>
                      <a:r>
                        <a:rPr lang="en-US" sz="1400" dirty="0"/>
                        <a:t>Policy Start Date</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Temporal Patterns</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41186549"/>
                  </a:ext>
                </a:extLst>
              </a:tr>
              <a:tr h="338497">
                <a:tc vMerge="1">
                  <a:txBody>
                    <a:bodyPr/>
                    <a:lstStyle/>
                    <a:p>
                      <a:endParaRPr lang="en-PH"/>
                    </a:p>
                  </a:txBody>
                  <a:tcPr/>
                </a:tc>
                <a:tc>
                  <a:txBody>
                    <a:bodyPr/>
                    <a:lstStyle/>
                    <a:p>
                      <a:r>
                        <a:rPr lang="en-US" sz="1400" dirty="0"/>
                        <a:t>Premium Amount</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0%</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solidFill>
                            <a:schemeClr val="tx1"/>
                          </a:solidFill>
                        </a:rPr>
                        <a:t>Right-Skew (Box-Cox)</a:t>
                      </a:r>
                      <a:endParaRPr lang="en-PH" sz="1200" dirty="0">
                        <a:solidFill>
                          <a:schemeClr val="tx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Drop</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22019284"/>
                  </a:ext>
                </a:extLst>
              </a:tr>
              <a:tr h="338497">
                <a:tc vMerge="1">
                  <a:txBody>
                    <a:bodyPr/>
                    <a:lstStyle/>
                    <a:p>
                      <a:endParaRPr lang="en-PH"/>
                    </a:p>
                  </a:txBody>
                  <a:tcPr/>
                </a:tc>
                <a:tc>
                  <a:txBody>
                    <a:bodyPr/>
                    <a:lstStyle/>
                    <a:p>
                      <a:r>
                        <a:rPr lang="en-US" sz="1400" dirty="0"/>
                        <a:t>Customer Feedback</a:t>
                      </a:r>
                      <a:endParaRPr lang="en-PH" sz="14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6.49% (Not Provided)</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tc>
                  <a:txBody>
                    <a:bodyPr/>
                    <a:lstStyle/>
                    <a:p>
                      <a:pPr algn="ctr"/>
                      <a:r>
                        <a:rPr lang="en-US" sz="1200" dirty="0"/>
                        <a:t>-</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PH" sz="12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a:r>
                        <a:rPr lang="en-US" sz="1200" dirty="0"/>
                        <a:t>One-Hot Encoding</a:t>
                      </a:r>
                      <a:endParaRPr lang="en-PH" sz="1200" dirty="0"/>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7690905"/>
                  </a:ext>
                </a:extLst>
              </a:tr>
            </a:tbl>
          </a:graphicData>
        </a:graphic>
      </p:graphicFrame>
      <p:pic>
        <p:nvPicPr>
          <p:cNvPr id="5" name="Picture 4" descr="A blue car parked next to a house&#10;&#10;AI-generated content may be incorrect.">
            <a:extLst>
              <a:ext uri="{FF2B5EF4-FFF2-40B4-BE49-F238E27FC236}">
                <a16:creationId xmlns:a16="http://schemas.microsoft.com/office/drawing/2014/main" id="{8C40EDAD-5AF0-11F9-97A0-F569C54F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19" y="2406435"/>
            <a:ext cx="379746" cy="411480"/>
          </a:xfrm>
          <a:prstGeom prst="rect">
            <a:avLst/>
          </a:prstGeom>
        </p:spPr>
      </p:pic>
      <p:pic>
        <p:nvPicPr>
          <p:cNvPr id="6" name="Picture 5" descr="A clipboard with a pen and a cross on it&#10;&#10;AI-generated content may be incorrect.">
            <a:extLst>
              <a:ext uri="{FF2B5EF4-FFF2-40B4-BE49-F238E27FC236}">
                <a16:creationId xmlns:a16="http://schemas.microsoft.com/office/drawing/2014/main" id="{81D38F2C-247A-1900-E1B9-1D9A6B7EF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52" y="3153100"/>
            <a:ext cx="411480" cy="411480"/>
          </a:xfrm>
          <a:prstGeom prst="rect">
            <a:avLst/>
          </a:prstGeom>
        </p:spPr>
      </p:pic>
      <p:sp>
        <p:nvSpPr>
          <p:cNvPr id="7" name="TextBox 6">
            <a:extLst>
              <a:ext uri="{FF2B5EF4-FFF2-40B4-BE49-F238E27FC236}">
                <a16:creationId xmlns:a16="http://schemas.microsoft.com/office/drawing/2014/main" id="{AF108AD9-4DDE-2E6B-A123-24E4D3C5AE76}"/>
              </a:ext>
            </a:extLst>
          </p:cNvPr>
          <p:cNvSpPr txBox="1"/>
          <p:nvPr/>
        </p:nvSpPr>
        <p:spPr>
          <a:xfrm>
            <a:off x="163285" y="4882540"/>
            <a:ext cx="10453913" cy="307777"/>
          </a:xfrm>
          <a:prstGeom prst="rect">
            <a:avLst/>
          </a:prstGeom>
          <a:noFill/>
        </p:spPr>
        <p:txBody>
          <a:bodyPr wrap="square">
            <a:spAutoFit/>
          </a:bodyPr>
          <a:lstStyle/>
          <a:p>
            <a:r>
              <a:rPr lang="en-US" sz="1400" i="1" dirty="0"/>
              <a:t>Note: Total Rows Processed = 1,200,000 Rows.</a:t>
            </a:r>
          </a:p>
        </p:txBody>
      </p:sp>
    </p:spTree>
    <p:extLst>
      <p:ext uri="{BB962C8B-B14F-4D97-AF65-F5344CB8AC3E}">
        <p14:creationId xmlns:p14="http://schemas.microsoft.com/office/powerpoint/2010/main" val="481842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1470</TotalTime>
  <Words>3293</Words>
  <Application>Microsoft Office PowerPoint</Application>
  <PresentationFormat>Widescreen</PresentationFormat>
  <Paragraphs>608</Paragraphs>
  <Slides>14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Narrow</vt:lpstr>
      <vt:lpstr>Arial</vt:lpstr>
      <vt:lpstr>Office Theme</vt:lpstr>
      <vt:lpstr>PowerPoint Presentation</vt:lpstr>
      <vt:lpstr>Agenda</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 Ervin Lim Tan</dc:creator>
  <cp:lastModifiedBy>Miko Ervin Lim Tan</cp:lastModifiedBy>
  <cp:revision>35</cp:revision>
  <cp:lastPrinted>2024-11-07T00:13:49Z</cp:lastPrinted>
  <dcterms:created xsi:type="dcterms:W3CDTF">2024-11-06T15:47:28Z</dcterms:created>
  <dcterms:modified xsi:type="dcterms:W3CDTF">2025-03-17T00:49:01Z</dcterms:modified>
</cp:coreProperties>
</file>